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7" r:id="rId3"/>
    <p:sldId id="264" r:id="rId4"/>
    <p:sldId id="265" r:id="rId5"/>
    <p:sldId id="267" r:id="rId6"/>
    <p:sldId id="266" r:id="rId7"/>
    <p:sldId id="261" r:id="rId8"/>
    <p:sldId id="268" r:id="rId9"/>
    <p:sldId id="282" r:id="rId10"/>
    <p:sldId id="283" r:id="rId11"/>
    <p:sldId id="300" r:id="rId12"/>
    <p:sldId id="285" r:id="rId13"/>
    <p:sldId id="278" r:id="rId14"/>
    <p:sldId id="270" r:id="rId15"/>
    <p:sldId id="281" r:id="rId16"/>
    <p:sldId id="287" r:id="rId17"/>
    <p:sldId id="301" r:id="rId18"/>
    <p:sldId id="286" r:id="rId19"/>
    <p:sldId id="288" r:id="rId20"/>
    <p:sldId id="279" r:id="rId21"/>
    <p:sldId id="273" r:id="rId22"/>
    <p:sldId id="271" r:id="rId23"/>
    <p:sldId id="293" r:id="rId24"/>
    <p:sldId id="291" r:id="rId25"/>
    <p:sldId id="294" r:id="rId26"/>
    <p:sldId id="302" r:id="rId27"/>
    <p:sldId id="290" r:id="rId28"/>
    <p:sldId id="292" r:id="rId29"/>
    <p:sldId id="297" r:id="rId30"/>
    <p:sldId id="295" r:id="rId31"/>
    <p:sldId id="298" r:id="rId32"/>
    <p:sldId id="299" r:id="rId33"/>
    <p:sldId id="2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ek, Christiaan" initials="BC" lastIdx="2" clrIdx="0">
    <p:extLst>
      <p:ext uri="{19B8F6BF-5375-455C-9EA6-DF929625EA0E}">
        <p15:presenceInfo xmlns:p15="http://schemas.microsoft.com/office/powerpoint/2012/main" userId="S-1-5-21-725345543-602162358-527237240-29213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1" autoAdjust="0"/>
    <p:restoredTop sz="75786" autoAdjust="0"/>
  </p:normalViewPr>
  <p:slideViewPr>
    <p:cSldViewPr>
      <p:cViewPr varScale="1">
        <p:scale>
          <a:sx n="91" d="100"/>
          <a:sy n="91" d="100"/>
        </p:scale>
        <p:origin x="624" y="90"/>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09/22/16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09/22/16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2174904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want to or not, we are heading </a:t>
            </a:r>
            <a:r>
              <a:rPr lang="en-US" dirty="0" err="1" smtClean="0"/>
              <a:t>twards</a:t>
            </a:r>
            <a:r>
              <a:rPr lang="en-US" dirty="0" smtClean="0"/>
              <a:t> a true wire</a:t>
            </a:r>
            <a:r>
              <a:rPr lang="en-US" baseline="0" dirty="0" smtClean="0"/>
              <a:t> free world </a:t>
            </a:r>
            <a:r>
              <a:rPr lang="en-US" baseline="0" dirty="0" err="1" smtClean="0"/>
              <a:t>whee</a:t>
            </a:r>
            <a:r>
              <a:rPr lang="en-US" baseline="0" dirty="0" smtClean="0"/>
              <a:t> all our tech will be wireless based.</a:t>
            </a:r>
            <a:endParaRPr lang="en-US" dirty="0"/>
          </a:p>
        </p:txBody>
      </p:sp>
      <p:sp>
        <p:nvSpPr>
          <p:cNvPr id="4" name="Slide Number Placeholder 3"/>
          <p:cNvSpPr>
            <a:spLocks noGrp="1"/>
          </p:cNvSpPr>
          <p:nvPr>
            <p:ph type="sldNum" sz="quarter" idx="10"/>
          </p:nvPr>
        </p:nvSpPr>
        <p:spPr/>
        <p:txBody>
          <a:bodyPr/>
          <a:lstStyle/>
          <a:p>
            <a:fld id="{8DAEC444-603B-4F09-9A06-5917518DD901}" type="slidenum">
              <a:rPr lang="en-US" smtClean="0"/>
              <a:t>21</a:t>
            </a:fld>
            <a:endParaRPr lang="en-US"/>
          </a:p>
        </p:txBody>
      </p:sp>
    </p:spTree>
    <p:extLst>
      <p:ext uri="{BB962C8B-B14F-4D97-AF65-F5344CB8AC3E}">
        <p14:creationId xmlns:p14="http://schemas.microsoft.com/office/powerpoint/2010/main" val="420969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EC444-603B-4F09-9A06-5917518DD901}" type="slidenum">
              <a:rPr lang="en-US" smtClean="0"/>
              <a:t>23</a:t>
            </a:fld>
            <a:endParaRPr lang="en-US"/>
          </a:p>
        </p:txBody>
      </p:sp>
    </p:spTree>
    <p:extLst>
      <p:ext uri="{BB962C8B-B14F-4D97-AF65-F5344CB8AC3E}">
        <p14:creationId xmlns:p14="http://schemas.microsoft.com/office/powerpoint/2010/main" val="1039900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EC444-603B-4F09-9A06-5917518DD901}" type="slidenum">
              <a:rPr lang="en-US" smtClean="0"/>
              <a:t>24</a:t>
            </a:fld>
            <a:endParaRPr lang="en-US"/>
          </a:p>
        </p:txBody>
      </p:sp>
    </p:spTree>
    <p:extLst>
      <p:ext uri="{BB962C8B-B14F-4D97-AF65-F5344CB8AC3E}">
        <p14:creationId xmlns:p14="http://schemas.microsoft.com/office/powerpoint/2010/main" val="289768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EC444-603B-4F09-9A06-5917518DD901}" type="slidenum">
              <a:rPr lang="en-US" smtClean="0"/>
              <a:t>25</a:t>
            </a:fld>
            <a:endParaRPr lang="en-US"/>
          </a:p>
        </p:txBody>
      </p:sp>
    </p:spTree>
    <p:extLst>
      <p:ext uri="{BB962C8B-B14F-4D97-AF65-F5344CB8AC3E}">
        <p14:creationId xmlns:p14="http://schemas.microsoft.com/office/powerpoint/2010/main" val="54218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EC444-603B-4F09-9A06-5917518DD901}" type="slidenum">
              <a:rPr lang="en-US" smtClean="0"/>
              <a:t>31</a:t>
            </a:fld>
            <a:endParaRPr lang="en-US"/>
          </a:p>
        </p:txBody>
      </p:sp>
    </p:spTree>
    <p:extLst>
      <p:ext uri="{BB962C8B-B14F-4D97-AF65-F5344CB8AC3E}">
        <p14:creationId xmlns:p14="http://schemas.microsoft.com/office/powerpoint/2010/main" val="2719714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EC444-603B-4F09-9A06-5917518DD901}" type="slidenum">
              <a:rPr lang="en-US" smtClean="0"/>
              <a:t>32</a:t>
            </a:fld>
            <a:endParaRPr lang="en-US"/>
          </a:p>
        </p:txBody>
      </p:sp>
    </p:spTree>
    <p:extLst>
      <p:ext uri="{BB962C8B-B14F-4D97-AF65-F5344CB8AC3E}">
        <p14:creationId xmlns:p14="http://schemas.microsoft.com/office/powerpoint/2010/main" val="1149840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09/22/16</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09/22/16</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09/22/16</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09/22/16</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09/22/16</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09/22/16</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09/22/16</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09/22/16</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09/22/16</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09/22/16</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3962400"/>
            <a:ext cx="12039600" cy="1691846"/>
          </a:xfrm>
        </p:spPr>
        <p:txBody>
          <a:bodyPr>
            <a:normAutofit fontScale="90000"/>
          </a:bodyPr>
          <a:lstStyle/>
          <a:p>
            <a:r>
              <a:rPr lang="en-US" dirty="0"/>
              <a:t>Science Fiction Becomes Reality: Emerging Threats in our Connected World</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home - Example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Belkin WeMo</a:t>
            </a:r>
          </a:p>
          <a:p>
            <a:pPr lvl="1"/>
            <a:r>
              <a:rPr lang="en-US" b="1" dirty="0"/>
              <a:t>WEMO Firmware released </a:t>
            </a:r>
            <a:r>
              <a:rPr lang="en-US" b="1" dirty="0" smtClean="0"/>
              <a:t>5/16/2016</a:t>
            </a:r>
          </a:p>
          <a:p>
            <a:pPr lvl="1"/>
            <a:r>
              <a:rPr lang="en-US" b="1" dirty="0" smtClean="0"/>
              <a:t>Affected devices:</a:t>
            </a:r>
          </a:p>
          <a:p>
            <a:pPr lvl="2"/>
            <a:r>
              <a:rPr lang="en-US" dirty="0"/>
              <a:t>Switch</a:t>
            </a:r>
          </a:p>
          <a:p>
            <a:pPr lvl="2"/>
            <a:r>
              <a:rPr lang="en-US" dirty="0"/>
              <a:t>Sensor</a:t>
            </a:r>
          </a:p>
          <a:p>
            <a:pPr lvl="2"/>
            <a:r>
              <a:rPr lang="en-US" dirty="0"/>
              <a:t>Insight (v1, v2)</a:t>
            </a:r>
          </a:p>
          <a:p>
            <a:pPr lvl="2"/>
            <a:r>
              <a:rPr lang="en-US" dirty="0"/>
              <a:t>Light </a:t>
            </a:r>
            <a:r>
              <a:rPr lang="en-US" dirty="0" smtClean="0"/>
              <a:t>Switch</a:t>
            </a:r>
          </a:p>
          <a:p>
            <a:pPr lvl="2"/>
            <a:r>
              <a:rPr lang="en-US" dirty="0"/>
              <a:t>Link</a:t>
            </a:r>
          </a:p>
          <a:p>
            <a:pPr lvl="2"/>
            <a:r>
              <a:rPr lang="en-US" dirty="0"/>
              <a:t>Maker</a:t>
            </a:r>
          </a:p>
          <a:p>
            <a:pPr lvl="2"/>
            <a:r>
              <a:rPr lang="en-US" dirty="0"/>
              <a:t>Slow Cooker</a:t>
            </a:r>
          </a:p>
          <a:p>
            <a:pPr lvl="2"/>
            <a:r>
              <a:rPr lang="en-US" dirty="0"/>
              <a:t>Air Purifier</a:t>
            </a:r>
          </a:p>
          <a:p>
            <a:pPr lvl="2"/>
            <a:r>
              <a:rPr lang="en-US" dirty="0"/>
              <a:t>Humidifier</a:t>
            </a:r>
          </a:p>
          <a:p>
            <a:pPr lvl="2"/>
            <a:r>
              <a:rPr lang="en-US" dirty="0"/>
              <a:t>Heater</a:t>
            </a:r>
          </a:p>
          <a:p>
            <a:pPr lvl="2"/>
            <a:r>
              <a:rPr lang="en-US" dirty="0"/>
              <a:t>Coffee Maker</a:t>
            </a:r>
          </a:p>
          <a:p>
            <a:endParaRPr lang="en-US" dirty="0"/>
          </a:p>
          <a:p>
            <a:pPr lvl="2"/>
            <a:endParaRPr lang="en-US" dirty="0" smtClean="0"/>
          </a:p>
        </p:txBody>
      </p:sp>
      <p:pic>
        <p:nvPicPr>
          <p:cNvPr id="4" name="Picture 3"/>
          <p:cNvPicPr>
            <a:picLocks noChangeAspect="1"/>
          </p:cNvPicPr>
          <p:nvPr/>
        </p:nvPicPr>
        <p:blipFill>
          <a:blip r:embed="rId2"/>
          <a:stretch>
            <a:fillRect/>
          </a:stretch>
        </p:blipFill>
        <p:spPr>
          <a:xfrm>
            <a:off x="9363435" y="3234867"/>
            <a:ext cx="1747870" cy="1643160"/>
          </a:xfrm>
          <a:prstGeom prst="rect">
            <a:avLst/>
          </a:prstGeom>
        </p:spPr>
      </p:pic>
      <p:pic>
        <p:nvPicPr>
          <p:cNvPr id="5" name="Picture 4"/>
          <p:cNvPicPr>
            <a:picLocks noChangeAspect="1"/>
          </p:cNvPicPr>
          <p:nvPr/>
        </p:nvPicPr>
        <p:blipFill>
          <a:blip r:embed="rId3"/>
          <a:stretch>
            <a:fillRect/>
          </a:stretch>
        </p:blipFill>
        <p:spPr>
          <a:xfrm>
            <a:off x="10471559" y="1204142"/>
            <a:ext cx="1261130" cy="1715450"/>
          </a:xfrm>
          <a:prstGeom prst="rect">
            <a:avLst/>
          </a:prstGeom>
        </p:spPr>
      </p:pic>
      <p:pic>
        <p:nvPicPr>
          <p:cNvPr id="6" name="Picture 5"/>
          <p:cNvPicPr>
            <a:picLocks noChangeAspect="1"/>
          </p:cNvPicPr>
          <p:nvPr/>
        </p:nvPicPr>
        <p:blipFill>
          <a:blip r:embed="rId4"/>
          <a:stretch>
            <a:fillRect/>
          </a:stretch>
        </p:blipFill>
        <p:spPr>
          <a:xfrm>
            <a:off x="9220200" y="1138224"/>
            <a:ext cx="1114425" cy="1933575"/>
          </a:xfrm>
          <a:prstGeom prst="rect">
            <a:avLst/>
          </a:prstGeom>
        </p:spPr>
      </p:pic>
      <p:pic>
        <p:nvPicPr>
          <p:cNvPr id="7" name="Picture 6"/>
          <p:cNvPicPr>
            <a:picLocks noChangeAspect="1"/>
          </p:cNvPicPr>
          <p:nvPr/>
        </p:nvPicPr>
        <p:blipFill>
          <a:blip r:embed="rId5"/>
          <a:stretch>
            <a:fillRect/>
          </a:stretch>
        </p:blipFill>
        <p:spPr>
          <a:xfrm>
            <a:off x="5866831" y="2140076"/>
            <a:ext cx="837227" cy="1608932"/>
          </a:xfrm>
          <a:prstGeom prst="rect">
            <a:avLst/>
          </a:prstGeom>
        </p:spPr>
      </p:pic>
      <p:pic>
        <p:nvPicPr>
          <p:cNvPr id="8" name="Picture 7"/>
          <p:cNvPicPr>
            <a:picLocks noChangeAspect="1"/>
          </p:cNvPicPr>
          <p:nvPr/>
        </p:nvPicPr>
        <p:blipFill>
          <a:blip r:embed="rId6"/>
          <a:stretch>
            <a:fillRect/>
          </a:stretch>
        </p:blipFill>
        <p:spPr>
          <a:xfrm>
            <a:off x="8141383" y="4001294"/>
            <a:ext cx="962025" cy="2171700"/>
          </a:xfrm>
          <a:prstGeom prst="rect">
            <a:avLst/>
          </a:prstGeom>
        </p:spPr>
      </p:pic>
      <p:pic>
        <p:nvPicPr>
          <p:cNvPr id="9" name="Picture 8"/>
          <p:cNvPicPr>
            <a:picLocks noChangeAspect="1"/>
          </p:cNvPicPr>
          <p:nvPr/>
        </p:nvPicPr>
        <p:blipFill>
          <a:blip r:embed="rId7"/>
          <a:stretch>
            <a:fillRect/>
          </a:stretch>
        </p:blipFill>
        <p:spPr>
          <a:xfrm>
            <a:off x="4252811" y="2856550"/>
            <a:ext cx="1330435" cy="1812004"/>
          </a:xfrm>
          <a:prstGeom prst="rect">
            <a:avLst/>
          </a:prstGeom>
        </p:spPr>
      </p:pic>
      <p:pic>
        <p:nvPicPr>
          <p:cNvPr id="10" name="Picture 9"/>
          <p:cNvPicPr>
            <a:picLocks noChangeAspect="1"/>
          </p:cNvPicPr>
          <p:nvPr/>
        </p:nvPicPr>
        <p:blipFill>
          <a:blip r:embed="rId8"/>
          <a:stretch>
            <a:fillRect/>
          </a:stretch>
        </p:blipFill>
        <p:spPr>
          <a:xfrm>
            <a:off x="6161446" y="4062231"/>
            <a:ext cx="1790700" cy="2181225"/>
          </a:xfrm>
          <a:prstGeom prst="rect">
            <a:avLst/>
          </a:prstGeom>
        </p:spPr>
      </p:pic>
      <p:pic>
        <p:nvPicPr>
          <p:cNvPr id="11" name="Picture 10"/>
          <p:cNvPicPr>
            <a:picLocks noChangeAspect="1"/>
          </p:cNvPicPr>
          <p:nvPr/>
        </p:nvPicPr>
        <p:blipFill>
          <a:blip r:embed="rId9"/>
          <a:stretch>
            <a:fillRect/>
          </a:stretch>
        </p:blipFill>
        <p:spPr>
          <a:xfrm>
            <a:off x="4372431" y="4983829"/>
            <a:ext cx="1638671" cy="1193134"/>
          </a:xfrm>
          <a:prstGeom prst="rect">
            <a:avLst/>
          </a:prstGeom>
        </p:spPr>
      </p:pic>
      <p:pic>
        <p:nvPicPr>
          <p:cNvPr id="12" name="Picture 11"/>
          <p:cNvPicPr>
            <a:picLocks noChangeAspect="1"/>
          </p:cNvPicPr>
          <p:nvPr/>
        </p:nvPicPr>
        <p:blipFill>
          <a:blip r:embed="rId10"/>
          <a:stretch>
            <a:fillRect/>
          </a:stretch>
        </p:blipFill>
        <p:spPr>
          <a:xfrm>
            <a:off x="7130974" y="1719165"/>
            <a:ext cx="1981200" cy="2200275"/>
          </a:xfrm>
          <a:prstGeom prst="rect">
            <a:avLst/>
          </a:prstGeom>
        </p:spPr>
      </p:pic>
      <p:sp>
        <p:nvSpPr>
          <p:cNvPr id="13" name="Rectangle 12"/>
          <p:cNvSpPr/>
          <p:nvPr/>
        </p:nvSpPr>
        <p:spPr>
          <a:xfrm>
            <a:off x="5015305" y="6230003"/>
            <a:ext cx="6096000" cy="261610"/>
          </a:xfrm>
          <a:prstGeom prst="rect">
            <a:avLst/>
          </a:prstGeom>
        </p:spPr>
        <p:txBody>
          <a:bodyPr>
            <a:spAutoFit/>
          </a:bodyPr>
          <a:lstStyle/>
          <a:p>
            <a:r>
              <a:rPr lang="en-US" sz="1100" dirty="0"/>
              <a:t>http://www.belkin.com/us/Products/home-automation/c/wemo-home-automation/</a:t>
            </a:r>
          </a:p>
        </p:txBody>
      </p:sp>
    </p:spTree>
    <p:extLst>
      <p:ext uri="{BB962C8B-B14F-4D97-AF65-F5344CB8AC3E}">
        <p14:creationId xmlns:p14="http://schemas.microsoft.com/office/powerpoint/2010/main" val="243042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1"/>
          </p:nvPr>
        </p:nvSpPr>
        <p:spPr>
          <a:xfrm>
            <a:off x="4191000" y="1547586"/>
            <a:ext cx="6172200" cy="4351338"/>
          </a:xfrm>
        </p:spPr>
        <p:txBody>
          <a:bodyPr>
            <a:normAutofit/>
          </a:bodyPr>
          <a:lstStyle/>
          <a:p>
            <a:r>
              <a:rPr lang="en-US" dirty="0" smtClean="0"/>
              <a:t>Vulnerability description </a:t>
            </a:r>
            <a:endParaRPr lang="en-US" dirty="0"/>
          </a:p>
          <a:p>
            <a:pPr marL="457200" indent="-457200">
              <a:buFont typeface="+mj-lt"/>
              <a:buAutoNum type="arabicPeriod"/>
            </a:pPr>
            <a:r>
              <a:rPr lang="en-US" dirty="0" smtClean="0"/>
              <a:t>Attacker send a request to the device to save a new (and very long) device name.</a:t>
            </a:r>
          </a:p>
          <a:p>
            <a:pPr marL="457200" indent="-457200">
              <a:buFont typeface="+mj-lt"/>
              <a:buAutoNum type="arabicPeriod"/>
            </a:pPr>
            <a:r>
              <a:rPr lang="en-US" dirty="0" smtClean="0"/>
              <a:t>Device saves the name in NVRAM and responds – success.</a:t>
            </a:r>
          </a:p>
          <a:p>
            <a:pPr marL="457200" indent="-457200">
              <a:buFont typeface="+mj-lt"/>
              <a:buAutoNum type="arabicPeriod"/>
            </a:pPr>
            <a:r>
              <a:rPr lang="en-US" dirty="0" smtClean="0"/>
              <a:t>Attacker sends a request to get the device name.</a:t>
            </a:r>
          </a:p>
          <a:p>
            <a:pPr marL="457200" indent="-457200">
              <a:buFont typeface="+mj-lt"/>
              <a:buAutoNum type="arabicPeriod"/>
            </a:pPr>
            <a:r>
              <a:rPr lang="en-US" dirty="0" smtClean="0"/>
              <a:t>Device retrieves the name from NVRAM and a buffer is overrun with the name previously provided.</a:t>
            </a:r>
            <a:endParaRPr lang="en-US" dirty="0" smtClean="0"/>
          </a:p>
        </p:txBody>
      </p:sp>
      <p:sp>
        <p:nvSpPr>
          <p:cNvPr id="2" name="Title 1"/>
          <p:cNvSpPr>
            <a:spLocks noGrp="1"/>
          </p:cNvSpPr>
          <p:nvPr>
            <p:ph type="title"/>
          </p:nvPr>
        </p:nvSpPr>
        <p:spPr>
          <a:xfrm>
            <a:off x="3581400" y="228600"/>
            <a:ext cx="5105400" cy="1145224"/>
          </a:xfrm>
        </p:spPr>
        <p:txBody>
          <a:bodyPr>
            <a:normAutofit fontScale="90000"/>
          </a:bodyPr>
          <a:lstStyle/>
          <a:p>
            <a:r>
              <a:rPr lang="en-US" sz="7200" dirty="0" smtClean="0"/>
              <a:t>Explanation</a:t>
            </a:r>
            <a:endParaRPr lang="en-US" sz="7200" dirty="0"/>
          </a:p>
        </p:txBody>
      </p:sp>
      <p:pic>
        <p:nvPicPr>
          <p:cNvPr id="14" name="Picture 13"/>
          <p:cNvPicPr>
            <a:picLocks noChangeAspect="1"/>
          </p:cNvPicPr>
          <p:nvPr/>
        </p:nvPicPr>
        <p:blipFill>
          <a:blip r:embed="rId2"/>
          <a:stretch>
            <a:fillRect/>
          </a:stretch>
        </p:blipFill>
        <p:spPr>
          <a:xfrm>
            <a:off x="457200" y="1373824"/>
            <a:ext cx="3429000" cy="3223578"/>
          </a:xfrm>
          <a:prstGeom prst="rect">
            <a:avLst/>
          </a:prstGeom>
        </p:spPr>
      </p:pic>
      <p:sp>
        <p:nvSpPr>
          <p:cNvPr id="19" name="Rectangle 18"/>
          <p:cNvSpPr/>
          <p:nvPr/>
        </p:nvSpPr>
        <p:spPr>
          <a:xfrm>
            <a:off x="457200" y="4597402"/>
            <a:ext cx="3429000" cy="430887"/>
          </a:xfrm>
          <a:prstGeom prst="rect">
            <a:avLst/>
          </a:prstGeom>
        </p:spPr>
        <p:txBody>
          <a:bodyPr wrap="square">
            <a:spAutoFit/>
          </a:bodyPr>
          <a:lstStyle/>
          <a:p>
            <a:r>
              <a:rPr lang="en-US" sz="1100" dirty="0"/>
              <a:t>http://www.belkin.com/us/Products/home-automation/c/wemo-home-automation/</a:t>
            </a:r>
          </a:p>
        </p:txBody>
      </p:sp>
    </p:spTree>
    <p:extLst>
      <p:ext uri="{BB962C8B-B14F-4D97-AF65-F5344CB8AC3E}">
        <p14:creationId xmlns:p14="http://schemas.microsoft.com/office/powerpoint/2010/main" val="19911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2514600"/>
            <a:ext cx="2667000" cy="1145224"/>
          </a:xfrm>
        </p:spPr>
        <p:txBody>
          <a:bodyPr>
            <a:normAutofit/>
          </a:bodyPr>
          <a:lstStyle/>
          <a:p>
            <a:r>
              <a:rPr lang="en-US" sz="7200" dirty="0" smtClean="0"/>
              <a:t>Demo</a:t>
            </a:r>
            <a:endParaRPr lang="en-US" sz="7200" dirty="0"/>
          </a:p>
        </p:txBody>
      </p:sp>
    </p:spTree>
    <p:extLst>
      <p:ext uri="{BB962C8B-B14F-4D97-AF65-F5344CB8AC3E}">
        <p14:creationId xmlns:p14="http://schemas.microsoft.com/office/powerpoint/2010/main" val="143809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429000"/>
            <a:ext cx="10817352" cy="1838519"/>
          </a:xfrm>
        </p:spPr>
        <p:txBody>
          <a:bodyPr/>
          <a:lstStyle/>
          <a:p>
            <a:r>
              <a:rPr lang="en-US" dirty="0" smtClean="0"/>
              <a:t>Technology landscape on the road</a:t>
            </a:r>
            <a:endParaRPr lang="en-US" dirty="0"/>
          </a:p>
        </p:txBody>
      </p:sp>
    </p:spTree>
    <p:extLst>
      <p:ext uri="{BB962C8B-B14F-4D97-AF65-F5344CB8AC3E}">
        <p14:creationId xmlns:p14="http://schemas.microsoft.com/office/powerpoint/2010/main" val="224358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road - </a:t>
            </a:r>
            <a:r>
              <a:rPr lang="en-US" dirty="0"/>
              <a:t>Elements</a:t>
            </a:r>
          </a:p>
        </p:txBody>
      </p:sp>
      <p:sp>
        <p:nvSpPr>
          <p:cNvPr id="3" name="Content Placeholder 2"/>
          <p:cNvSpPr>
            <a:spLocks noGrp="1"/>
          </p:cNvSpPr>
          <p:nvPr>
            <p:ph idx="1"/>
          </p:nvPr>
        </p:nvSpPr>
        <p:spPr/>
        <p:txBody>
          <a:bodyPr>
            <a:normAutofit lnSpcReduction="10000"/>
          </a:bodyPr>
          <a:lstStyle/>
          <a:p>
            <a:r>
              <a:rPr lang="en-US" dirty="0" smtClean="0"/>
              <a:t>Connected cars</a:t>
            </a:r>
          </a:p>
          <a:p>
            <a:pPr lvl="1"/>
            <a:r>
              <a:rPr lang="en-US" dirty="0" smtClean="0"/>
              <a:t>Nissan Leaf</a:t>
            </a:r>
          </a:p>
          <a:p>
            <a:r>
              <a:rPr lang="en-US" dirty="0" smtClean="0"/>
              <a:t>Self driving cars</a:t>
            </a:r>
          </a:p>
          <a:p>
            <a:pPr lvl="1"/>
            <a:r>
              <a:rPr lang="en-US" dirty="0" smtClean="0"/>
              <a:t>Tesla</a:t>
            </a:r>
          </a:p>
          <a:p>
            <a:pPr lvl="1"/>
            <a:r>
              <a:rPr lang="en-US" dirty="0" smtClean="0"/>
              <a:t>Uber</a:t>
            </a:r>
          </a:p>
          <a:p>
            <a:pPr lvl="1"/>
            <a:r>
              <a:rPr lang="en-US" dirty="0" smtClean="0"/>
              <a:t>Comma AI</a:t>
            </a:r>
          </a:p>
          <a:p>
            <a:r>
              <a:rPr lang="en-US" dirty="0" smtClean="0"/>
              <a:t>Smart intersections - smart cities.</a:t>
            </a:r>
          </a:p>
          <a:p>
            <a:r>
              <a:rPr lang="en-US" dirty="0" smtClean="0"/>
              <a:t>After market </a:t>
            </a:r>
          </a:p>
          <a:p>
            <a:pPr lvl="1"/>
            <a:r>
              <a:rPr lang="en-US" dirty="0" smtClean="0"/>
              <a:t>In vehicle infotainment </a:t>
            </a:r>
          </a:p>
          <a:p>
            <a:pPr lvl="1"/>
            <a:r>
              <a:rPr lang="en-US" dirty="0" smtClean="0"/>
              <a:t>ECU</a:t>
            </a:r>
          </a:p>
          <a:p>
            <a:pPr lvl="1"/>
            <a:r>
              <a:rPr lang="en-US" dirty="0" smtClean="0"/>
              <a:t>CAN bus gateways</a:t>
            </a:r>
          </a:p>
          <a:p>
            <a:pPr lvl="1"/>
            <a:endParaRPr lang="en-US" dirty="0" smtClean="0"/>
          </a:p>
          <a:p>
            <a:pPr marL="0" indent="0">
              <a:buNone/>
            </a:pPr>
            <a:endParaRPr lang="en-US" dirty="0" smtClean="0"/>
          </a:p>
        </p:txBody>
      </p:sp>
      <p:pic>
        <p:nvPicPr>
          <p:cNvPr id="5122" name="Picture 2" descr="Image result for zoom ou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835024"/>
            <a:ext cx="3629025" cy="19812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72200" y="2816225"/>
            <a:ext cx="3447354" cy="369332"/>
          </a:xfrm>
          <a:prstGeom prst="rect">
            <a:avLst/>
          </a:prstGeom>
        </p:spPr>
        <p:txBody>
          <a:bodyPr wrap="none">
            <a:spAutoFit/>
          </a:bodyPr>
          <a:lstStyle/>
          <a:p>
            <a:r>
              <a:rPr lang="en-US" dirty="0"/>
              <a:t>http://i.imgur.com/XB0kRsy.gif</a:t>
            </a:r>
          </a:p>
        </p:txBody>
      </p:sp>
    </p:spTree>
    <p:extLst>
      <p:ext uri="{BB962C8B-B14F-4D97-AF65-F5344CB8AC3E}">
        <p14:creationId xmlns:p14="http://schemas.microsoft.com/office/powerpoint/2010/main" val="375140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road - Threats</a:t>
            </a:r>
            <a:endParaRPr lang="en-US" dirty="0"/>
          </a:p>
        </p:txBody>
      </p:sp>
      <p:sp>
        <p:nvSpPr>
          <p:cNvPr id="3" name="Content Placeholder 2"/>
          <p:cNvSpPr>
            <a:spLocks noGrp="1"/>
          </p:cNvSpPr>
          <p:nvPr>
            <p:ph idx="1"/>
          </p:nvPr>
        </p:nvSpPr>
        <p:spPr/>
        <p:txBody>
          <a:bodyPr/>
          <a:lstStyle/>
          <a:p>
            <a:r>
              <a:rPr lang="en-US" dirty="0" smtClean="0"/>
              <a:t>Mischief</a:t>
            </a:r>
          </a:p>
          <a:p>
            <a:r>
              <a:rPr lang="en-US" dirty="0" smtClean="0"/>
              <a:t>Burglary</a:t>
            </a:r>
            <a:endParaRPr lang="en-US" dirty="0"/>
          </a:p>
          <a:p>
            <a:r>
              <a:rPr lang="en-US" dirty="0" smtClean="0"/>
              <a:t>Car theft</a:t>
            </a:r>
          </a:p>
          <a:p>
            <a:r>
              <a:rPr lang="en-US" dirty="0" smtClean="0"/>
              <a:t>Espionage</a:t>
            </a:r>
          </a:p>
          <a:p>
            <a:r>
              <a:rPr lang="en-US" dirty="0" smtClean="0"/>
              <a:t>Assassinations</a:t>
            </a:r>
          </a:p>
          <a:p>
            <a:r>
              <a:rPr lang="en-US" dirty="0" smtClean="0"/>
              <a:t>Terror attacks</a:t>
            </a:r>
            <a:endParaRPr lang="en-US" dirty="0"/>
          </a:p>
        </p:txBody>
      </p:sp>
      <p:pic>
        <p:nvPicPr>
          <p:cNvPr id="6146" name="Picture 2" descr="Image result for head underground"/>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934200" y="685800"/>
            <a:ext cx="2839410" cy="1903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10552" y="2602279"/>
            <a:ext cx="6096000" cy="215444"/>
          </a:xfrm>
          <a:prstGeom prst="rect">
            <a:avLst/>
          </a:prstGeom>
        </p:spPr>
        <p:txBody>
          <a:bodyPr>
            <a:spAutoFit/>
          </a:bodyPr>
          <a:lstStyle/>
          <a:p>
            <a:r>
              <a:rPr lang="en-US" sz="800" dirty="0"/>
              <a:t>https://adelannoy.files.wordpress.com/2014/12/projet5.jpg</a:t>
            </a:r>
          </a:p>
        </p:txBody>
      </p:sp>
    </p:spTree>
    <p:extLst>
      <p:ext uri="{BB962C8B-B14F-4D97-AF65-F5344CB8AC3E}">
        <p14:creationId xmlns:p14="http://schemas.microsoft.com/office/powerpoint/2010/main" val="174890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Image result for in vehicle infotainment"/>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724400" y="3298851"/>
            <a:ext cx="4516057" cy="2998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On the road - Example</a:t>
            </a:r>
            <a:endParaRPr lang="en-US" dirty="0"/>
          </a:p>
        </p:txBody>
      </p:sp>
      <p:sp>
        <p:nvSpPr>
          <p:cNvPr id="3" name="Content Placeholder 2"/>
          <p:cNvSpPr>
            <a:spLocks noGrp="1"/>
          </p:cNvSpPr>
          <p:nvPr>
            <p:ph idx="1"/>
          </p:nvPr>
        </p:nvSpPr>
        <p:spPr/>
        <p:txBody>
          <a:bodyPr/>
          <a:lstStyle/>
          <a:p>
            <a:r>
              <a:rPr lang="en-US" dirty="0" smtClean="0"/>
              <a:t>In vehicle infotainment </a:t>
            </a:r>
            <a:endParaRPr lang="en-US" dirty="0"/>
          </a:p>
        </p:txBody>
      </p:sp>
      <p:pic>
        <p:nvPicPr>
          <p:cNvPr id="7170" name="Picture 2" descr="Image result for in vehicle infotainment"/>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943600" y="533400"/>
            <a:ext cx="4498975" cy="274859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in vehicle infotain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891" y="2596634"/>
            <a:ext cx="3195272" cy="213284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ar hacki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42246" y="4001294"/>
            <a:ext cx="4038600" cy="22717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3400" y="6246017"/>
            <a:ext cx="6096000" cy="246221"/>
          </a:xfrm>
          <a:prstGeom prst="rect">
            <a:avLst/>
          </a:prstGeom>
        </p:spPr>
        <p:txBody>
          <a:bodyPr>
            <a:spAutoFit/>
          </a:bodyPr>
          <a:lstStyle/>
          <a:p>
            <a:r>
              <a:rPr lang="en-US" sz="1000" dirty="0"/>
              <a:t>http://nnews.no/wp-content/uploads/2015/03/carhack-1024x576.jpg</a:t>
            </a:r>
          </a:p>
        </p:txBody>
      </p:sp>
      <p:sp>
        <p:nvSpPr>
          <p:cNvPr id="5" name="Rectangle 4"/>
          <p:cNvSpPr/>
          <p:nvPr/>
        </p:nvSpPr>
        <p:spPr>
          <a:xfrm>
            <a:off x="4724400" y="6261406"/>
            <a:ext cx="6096000" cy="230832"/>
          </a:xfrm>
          <a:prstGeom prst="rect">
            <a:avLst/>
          </a:prstGeom>
        </p:spPr>
        <p:txBody>
          <a:bodyPr>
            <a:spAutoFit/>
          </a:bodyPr>
          <a:lstStyle/>
          <a:p>
            <a:r>
              <a:rPr lang="en-US" sz="900" dirty="0"/>
              <a:t>http://st.motortrend.com/uploads/sites/5/2015/11/Infotainment-system-In-car-apps.jpg</a:t>
            </a:r>
          </a:p>
        </p:txBody>
      </p:sp>
      <p:sp>
        <p:nvSpPr>
          <p:cNvPr id="6" name="Rectangle 5"/>
          <p:cNvSpPr/>
          <p:nvPr/>
        </p:nvSpPr>
        <p:spPr>
          <a:xfrm>
            <a:off x="9224691" y="4675485"/>
            <a:ext cx="2646472" cy="461665"/>
          </a:xfrm>
          <a:prstGeom prst="rect">
            <a:avLst/>
          </a:prstGeom>
        </p:spPr>
        <p:txBody>
          <a:bodyPr wrap="square">
            <a:spAutoFit/>
          </a:bodyPr>
          <a:lstStyle/>
          <a:p>
            <a:r>
              <a:rPr lang="en-US" sz="800" dirty="0"/>
              <a:t>http://knaulrace.com.br/v/wp-content/uploads/2014/07/embedded-android-dashboard.jpg</a:t>
            </a:r>
          </a:p>
        </p:txBody>
      </p:sp>
      <p:sp>
        <p:nvSpPr>
          <p:cNvPr id="7" name="Rectangle 6"/>
          <p:cNvSpPr/>
          <p:nvPr/>
        </p:nvSpPr>
        <p:spPr>
          <a:xfrm>
            <a:off x="5874948" y="270321"/>
            <a:ext cx="6096000" cy="246221"/>
          </a:xfrm>
          <a:prstGeom prst="rect">
            <a:avLst/>
          </a:prstGeom>
        </p:spPr>
        <p:txBody>
          <a:bodyPr>
            <a:spAutoFit/>
          </a:bodyPr>
          <a:lstStyle/>
          <a:p>
            <a:r>
              <a:rPr lang="en-US" sz="1000" dirty="0"/>
              <a:t>http://www.spidersweb.pl/wp-content/uploads/2013/11/volvo-concept.jpg</a:t>
            </a:r>
          </a:p>
        </p:txBody>
      </p:sp>
    </p:spTree>
    <p:extLst>
      <p:ext uri="{BB962C8B-B14F-4D97-AF65-F5344CB8AC3E}">
        <p14:creationId xmlns:p14="http://schemas.microsoft.com/office/powerpoint/2010/main" val="159183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1"/>
          </p:nvPr>
        </p:nvSpPr>
        <p:spPr>
          <a:xfrm>
            <a:off x="304800" y="1373824"/>
            <a:ext cx="11201400" cy="4351338"/>
          </a:xfrm>
        </p:spPr>
        <p:txBody>
          <a:bodyPr>
            <a:normAutofit/>
          </a:bodyPr>
          <a:lstStyle/>
          <a:p>
            <a:r>
              <a:rPr lang="en-US" dirty="0" smtClean="0"/>
              <a:t>For this particular device, 2 vulnerabilities were disclosed to the vendor</a:t>
            </a:r>
            <a:endParaRPr lang="en-US" dirty="0"/>
          </a:p>
          <a:p>
            <a:pPr marL="457200" indent="-457200">
              <a:buFont typeface="+mj-lt"/>
              <a:buAutoNum type="arabicPeriod"/>
            </a:pPr>
            <a:r>
              <a:rPr lang="en-US" dirty="0" smtClean="0"/>
              <a:t>This in vehicle infotainment system is running an outdated android version that is susceptible to a known exploit.</a:t>
            </a:r>
          </a:p>
          <a:p>
            <a:pPr marL="457200" indent="-457200">
              <a:buFont typeface="+mj-lt"/>
              <a:buAutoNum type="arabicPeriod"/>
            </a:pPr>
            <a:r>
              <a:rPr lang="en-US" dirty="0" smtClean="0"/>
              <a:t>It was also built using the android test-keys , which allows anyone to create their own malicious </a:t>
            </a:r>
            <a:r>
              <a:rPr lang="en-US" dirty="0" err="1" smtClean="0"/>
              <a:t>apk</a:t>
            </a:r>
            <a:r>
              <a:rPr lang="en-US" dirty="0" smtClean="0"/>
              <a:t> , sign it with the publicly known test-keys and install it on the system without any issue.</a:t>
            </a:r>
          </a:p>
        </p:txBody>
      </p:sp>
      <p:sp>
        <p:nvSpPr>
          <p:cNvPr id="2" name="Title 1"/>
          <p:cNvSpPr>
            <a:spLocks noGrp="1"/>
          </p:cNvSpPr>
          <p:nvPr>
            <p:ph type="title"/>
          </p:nvPr>
        </p:nvSpPr>
        <p:spPr>
          <a:xfrm>
            <a:off x="3581400" y="228600"/>
            <a:ext cx="5105400" cy="1145224"/>
          </a:xfrm>
        </p:spPr>
        <p:txBody>
          <a:bodyPr>
            <a:normAutofit fontScale="90000"/>
          </a:bodyPr>
          <a:lstStyle/>
          <a:p>
            <a:r>
              <a:rPr lang="en-US" sz="7200" dirty="0" smtClean="0"/>
              <a:t>Explanation</a:t>
            </a:r>
            <a:endParaRPr lang="en-US" sz="7200" dirty="0"/>
          </a:p>
        </p:txBody>
      </p:sp>
    </p:spTree>
    <p:extLst>
      <p:ext uri="{BB962C8B-B14F-4D97-AF65-F5344CB8AC3E}">
        <p14:creationId xmlns:p14="http://schemas.microsoft.com/office/powerpoint/2010/main" val="10913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2514600"/>
            <a:ext cx="2667000" cy="1145224"/>
          </a:xfrm>
        </p:spPr>
        <p:txBody>
          <a:bodyPr>
            <a:normAutofit/>
          </a:bodyPr>
          <a:lstStyle/>
          <a:p>
            <a:r>
              <a:rPr lang="en-US" sz="7200" dirty="0" smtClean="0"/>
              <a:t>Demo</a:t>
            </a:r>
            <a:endParaRPr lang="en-US" sz="7200" dirty="0"/>
          </a:p>
        </p:txBody>
      </p:sp>
    </p:spTree>
    <p:extLst>
      <p:ext uri="{BB962C8B-B14F-4D97-AF65-F5344CB8AC3E}">
        <p14:creationId xmlns:p14="http://schemas.microsoft.com/office/powerpoint/2010/main" val="279118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28600"/>
            <a:ext cx="5105400" cy="1145224"/>
          </a:xfrm>
        </p:spPr>
        <p:txBody>
          <a:bodyPr>
            <a:normAutofit fontScale="90000"/>
          </a:bodyPr>
          <a:lstStyle/>
          <a:p>
            <a:r>
              <a:rPr lang="en-US" sz="7200" dirty="0" smtClean="0"/>
              <a:t>Explanation</a:t>
            </a:r>
            <a:endParaRPr lang="en-US" sz="7200"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85800" y="1524000"/>
            <a:ext cx="3759200" cy="2819400"/>
          </a:xfrm>
          <a:prstGeom prst="rect">
            <a:avLst/>
          </a:prstGeom>
        </p:spPr>
      </p:pic>
      <p:cxnSp>
        <p:nvCxnSpPr>
          <p:cNvPr id="5" name="Elbow Connector 4"/>
          <p:cNvCxnSpPr>
            <a:stCxn id="3" idx="3"/>
            <a:endCxn id="9220" idx="1"/>
          </p:cNvCxnSpPr>
          <p:nvPr/>
        </p:nvCxnSpPr>
        <p:spPr>
          <a:xfrm flipV="1">
            <a:off x="4445000" y="2324100"/>
            <a:ext cx="1041400" cy="60960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220" name="Picture 4" descr="Image result for DNN992 idatalink maestro"/>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86400" y="1447800"/>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stretch>
            <a:fillRect/>
          </a:stretch>
        </p:blipFill>
        <p:spPr>
          <a:xfrm>
            <a:off x="4800600" y="3718773"/>
            <a:ext cx="3124636" cy="1538502"/>
          </a:xfrm>
          <a:prstGeom prst="rect">
            <a:avLst/>
          </a:prstGeom>
        </p:spPr>
      </p:pic>
      <p:cxnSp>
        <p:nvCxnSpPr>
          <p:cNvPr id="17" name="Elbow Connector 16"/>
          <p:cNvCxnSpPr>
            <a:stCxn id="9220" idx="2"/>
            <a:endCxn id="13" idx="0"/>
          </p:cNvCxnSpPr>
          <p:nvPr/>
        </p:nvCxnSpPr>
        <p:spPr>
          <a:xfrm rot="16200000" flipH="1">
            <a:off x="6103623" y="3459477"/>
            <a:ext cx="518373" cy="218"/>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224" name="Picture 8" descr="Image result for CAN bus"/>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8426886" y="1373824"/>
            <a:ext cx="3162300" cy="239996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Elbow Connector 21"/>
          <p:cNvCxnSpPr>
            <a:stCxn id="13" idx="3"/>
            <a:endCxn id="9224" idx="2"/>
          </p:cNvCxnSpPr>
          <p:nvPr/>
        </p:nvCxnSpPr>
        <p:spPr>
          <a:xfrm flipV="1">
            <a:off x="7925236" y="3773784"/>
            <a:ext cx="2082800" cy="71424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33400" y="4354189"/>
            <a:ext cx="6096000" cy="215444"/>
          </a:xfrm>
          <a:prstGeom prst="rect">
            <a:avLst/>
          </a:prstGeom>
        </p:spPr>
        <p:txBody>
          <a:bodyPr>
            <a:spAutoFit/>
          </a:bodyPr>
          <a:lstStyle/>
          <a:p>
            <a:r>
              <a:rPr lang="en-US" sz="800" dirty="0"/>
              <a:t>http://www.caraudiolovers.com/wp-content/uploads/2016/03/Jeep-Cherokee-Radio.jpg</a:t>
            </a:r>
          </a:p>
        </p:txBody>
      </p:sp>
      <p:sp>
        <p:nvSpPr>
          <p:cNvPr id="6" name="Rectangle 5"/>
          <p:cNvSpPr/>
          <p:nvPr/>
        </p:nvSpPr>
        <p:spPr>
          <a:xfrm>
            <a:off x="4191000" y="1276097"/>
            <a:ext cx="6096000" cy="184666"/>
          </a:xfrm>
          <a:prstGeom prst="rect">
            <a:avLst/>
          </a:prstGeom>
        </p:spPr>
        <p:txBody>
          <a:bodyPr>
            <a:spAutoFit/>
          </a:bodyPr>
          <a:lstStyle/>
          <a:p>
            <a:r>
              <a:rPr lang="en-US" sz="600" dirty="0"/>
              <a:t>http://images2.crutchfieldonline.com/ImageHandler/fixedscale/100/100/products/2015/8/113/x113DNN992-o_back.jpg</a:t>
            </a:r>
          </a:p>
        </p:txBody>
      </p:sp>
      <p:sp>
        <p:nvSpPr>
          <p:cNvPr id="7" name="Rectangle 6"/>
          <p:cNvSpPr/>
          <p:nvPr/>
        </p:nvSpPr>
        <p:spPr>
          <a:xfrm>
            <a:off x="3955389" y="5288548"/>
            <a:ext cx="6096000" cy="215444"/>
          </a:xfrm>
          <a:prstGeom prst="rect">
            <a:avLst/>
          </a:prstGeom>
        </p:spPr>
        <p:txBody>
          <a:bodyPr>
            <a:spAutoFit/>
          </a:bodyPr>
          <a:lstStyle/>
          <a:p>
            <a:r>
              <a:rPr lang="en-US" sz="800" dirty="0"/>
              <a:t>http://images.crutchfieldonline.com/ImageHandler/trim/620/378/products/2015/30/794/g794ADSMRR-F.jpg</a:t>
            </a:r>
          </a:p>
        </p:txBody>
      </p:sp>
      <p:sp>
        <p:nvSpPr>
          <p:cNvPr id="8" name="Rectangle 7"/>
          <p:cNvSpPr/>
          <p:nvPr/>
        </p:nvSpPr>
        <p:spPr>
          <a:xfrm>
            <a:off x="8391631" y="1158132"/>
            <a:ext cx="6096000" cy="200055"/>
          </a:xfrm>
          <a:prstGeom prst="rect">
            <a:avLst/>
          </a:prstGeom>
        </p:spPr>
        <p:txBody>
          <a:bodyPr>
            <a:spAutoFit/>
          </a:bodyPr>
          <a:lstStyle/>
          <a:p>
            <a:r>
              <a:rPr lang="en-US" sz="700" dirty="0"/>
              <a:t>http://automotrizenvideo.com/wp-content/uploads/2013/10/canbus-767x582@2x.jpg</a:t>
            </a:r>
          </a:p>
        </p:txBody>
      </p:sp>
    </p:spTree>
    <p:extLst>
      <p:ext uri="{BB962C8B-B14F-4D97-AF65-F5344CB8AC3E}">
        <p14:creationId xmlns:p14="http://schemas.microsoft.com/office/powerpoint/2010/main" val="377575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introduction</a:t>
            </a:r>
            <a:endParaRPr lang="en-US" dirty="0"/>
          </a:p>
        </p:txBody>
      </p:sp>
      <p:sp>
        <p:nvSpPr>
          <p:cNvPr id="3" name="Content Placeholder 2"/>
          <p:cNvSpPr>
            <a:spLocks noGrp="1"/>
          </p:cNvSpPr>
          <p:nvPr>
            <p:ph idx="1"/>
          </p:nvPr>
        </p:nvSpPr>
        <p:spPr>
          <a:xfrm>
            <a:off x="838200" y="3505200"/>
            <a:ext cx="10515600" cy="2293938"/>
          </a:xfrm>
        </p:spPr>
        <p:txBody>
          <a:bodyPr>
            <a:normAutofit lnSpcReduction="10000"/>
          </a:bodyPr>
          <a:lstStyle/>
          <a:p>
            <a:r>
              <a:rPr lang="en-US" dirty="0"/>
              <a:t>Jesse </a:t>
            </a:r>
            <a:r>
              <a:rPr lang="en-US" dirty="0" smtClean="0"/>
              <a:t>Michael</a:t>
            </a:r>
          </a:p>
          <a:p>
            <a:pPr lvl="1"/>
            <a:r>
              <a:rPr lang="en-US" dirty="0"/>
              <a:t>has been working in security for over a decade </a:t>
            </a:r>
            <a:r>
              <a:rPr lang="en-US" dirty="0" smtClean="0"/>
              <a:t>and spends </a:t>
            </a:r>
            <a:r>
              <a:rPr lang="en-US" dirty="0"/>
              <a:t>his time annoying Mickey and finding low-level security vulnerabilities in modern computing platforms.</a:t>
            </a:r>
            <a:endParaRPr lang="en-US" dirty="0" smtClean="0"/>
          </a:p>
          <a:p>
            <a:r>
              <a:rPr lang="en-US" dirty="0" smtClean="0"/>
              <a:t>Mickey Shkatov</a:t>
            </a:r>
          </a:p>
          <a:p>
            <a:pPr lvl="1"/>
            <a:r>
              <a:rPr lang="en-US" dirty="0" smtClean="0"/>
              <a:t>Aside from loving to bother Jesse with everything he does, Mickey’s areas of expertise include vulnerability research, hardware and firmware security, and embedded device security.</a:t>
            </a:r>
          </a:p>
        </p:txBody>
      </p:sp>
      <p:sp>
        <p:nvSpPr>
          <p:cNvPr id="4" name="Content Placeholder 2"/>
          <p:cNvSpPr txBox="1">
            <a:spLocks/>
          </p:cNvSpPr>
          <p:nvPr/>
        </p:nvSpPr>
        <p:spPr>
          <a:xfrm>
            <a:off x="838200" y="1676400"/>
            <a:ext cx="10515600" cy="2293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dirty="0" smtClean="0"/>
              <a:t>Who are the ATR?</a:t>
            </a:r>
            <a:endParaRPr lang="en-US" dirty="0"/>
          </a:p>
          <a:p>
            <a:pPr lvl="1"/>
            <a:r>
              <a:rPr lang="en-US" dirty="0" smtClean="0"/>
              <a:t>The </a:t>
            </a:r>
            <a:r>
              <a:rPr lang="en-US" dirty="0"/>
              <a:t>Advanced Threat Research (ATR) team in Intel Security discovers opportunities to drive toward more secure </a:t>
            </a:r>
            <a:r>
              <a:rPr lang="en-US" dirty="0" smtClean="0"/>
              <a:t>technology.</a:t>
            </a:r>
            <a:br>
              <a:rPr lang="en-US" dirty="0" smtClean="0"/>
            </a:br>
            <a:r>
              <a:rPr lang="en-US" dirty="0" smtClean="0"/>
              <a:t/>
            </a:r>
            <a:br>
              <a:rPr lang="en-US" dirty="0" smtClean="0"/>
            </a:br>
            <a:r>
              <a:rPr lang="en-US" dirty="0" smtClean="0"/>
              <a:t>http</a:t>
            </a:r>
            <a:r>
              <a:rPr lang="en-US" dirty="0"/>
              <a:t>://www.intelsecurity.com/advanced-threat-research/</a:t>
            </a:r>
            <a:endParaRPr lang="en-US" dirty="0" smtClean="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429000"/>
            <a:ext cx="10817352" cy="1838519"/>
          </a:xfrm>
        </p:spPr>
        <p:txBody>
          <a:bodyPr/>
          <a:lstStyle/>
          <a:p>
            <a:r>
              <a:rPr lang="en-US" dirty="0" smtClean="0"/>
              <a:t>Technology landscape at work</a:t>
            </a:r>
            <a:endParaRPr lang="en-US" dirty="0"/>
          </a:p>
        </p:txBody>
      </p:sp>
    </p:spTree>
    <p:extLst>
      <p:ext uri="{BB962C8B-B14F-4D97-AF65-F5344CB8AC3E}">
        <p14:creationId xmlns:p14="http://schemas.microsoft.com/office/powerpoint/2010/main" val="130474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office - </a:t>
            </a:r>
            <a:r>
              <a:rPr lang="en-US" dirty="0"/>
              <a:t>Elements</a:t>
            </a:r>
          </a:p>
        </p:txBody>
      </p:sp>
      <p:sp>
        <p:nvSpPr>
          <p:cNvPr id="3" name="Content Placeholder 2"/>
          <p:cNvSpPr>
            <a:spLocks noGrp="1"/>
          </p:cNvSpPr>
          <p:nvPr>
            <p:ph idx="1"/>
          </p:nvPr>
        </p:nvSpPr>
        <p:spPr>
          <a:xfrm>
            <a:off x="838200" y="1825625"/>
            <a:ext cx="5029200" cy="4351338"/>
          </a:xfrm>
        </p:spPr>
        <p:txBody>
          <a:bodyPr>
            <a:normAutofit/>
          </a:bodyPr>
          <a:lstStyle/>
          <a:p>
            <a:r>
              <a:rPr lang="en-US" dirty="0" smtClean="0"/>
              <a:t>Smart whiteboards</a:t>
            </a:r>
          </a:p>
          <a:p>
            <a:r>
              <a:rPr lang="en-US" dirty="0"/>
              <a:t>V</a:t>
            </a:r>
            <a:r>
              <a:rPr lang="en-US" dirty="0" smtClean="0"/>
              <a:t>ideo conferencing and screen sharing</a:t>
            </a:r>
          </a:p>
          <a:p>
            <a:r>
              <a:rPr lang="en-US" dirty="0" smtClean="0"/>
              <a:t>Many kinds of wireless capabilities</a:t>
            </a:r>
          </a:p>
          <a:p>
            <a:pPr lvl="1"/>
            <a:r>
              <a:rPr lang="en-US" dirty="0" smtClean="0"/>
              <a:t>Charging</a:t>
            </a:r>
          </a:p>
          <a:p>
            <a:pPr lvl="2"/>
            <a:r>
              <a:rPr lang="en-US" dirty="0" smtClean="0"/>
              <a:t>WPC/Qi, PMA, A4WP</a:t>
            </a:r>
            <a:endParaRPr lang="en-US" dirty="0"/>
          </a:p>
          <a:p>
            <a:pPr lvl="1"/>
            <a:r>
              <a:rPr lang="en-US" dirty="0" smtClean="0"/>
              <a:t>Display</a:t>
            </a:r>
          </a:p>
          <a:p>
            <a:pPr lvl="2"/>
            <a:r>
              <a:rPr lang="en-US" dirty="0" err="1" smtClean="0"/>
              <a:t>WiDi</a:t>
            </a:r>
            <a:r>
              <a:rPr lang="en-US" dirty="0" smtClean="0"/>
              <a:t>, Miracast, Airplay</a:t>
            </a:r>
          </a:p>
          <a:p>
            <a:pPr lvl="1"/>
            <a:r>
              <a:rPr lang="en-US" dirty="0" smtClean="0"/>
              <a:t>Docking</a:t>
            </a:r>
          </a:p>
          <a:p>
            <a:pPr lvl="2"/>
            <a:r>
              <a:rPr lang="en-US" dirty="0" smtClean="0"/>
              <a:t>WiGig</a:t>
            </a:r>
          </a:p>
          <a:p>
            <a:pPr lvl="1"/>
            <a:r>
              <a:rPr lang="en-US" dirty="0" smtClean="0"/>
              <a:t>Printing</a:t>
            </a:r>
          </a:p>
          <a:p>
            <a:pPr lvl="1"/>
            <a:r>
              <a:rPr lang="en-US" dirty="0" smtClean="0"/>
              <a:t>USB</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43600" y="533400"/>
            <a:ext cx="5683321" cy="3793617"/>
          </a:xfrm>
          <a:prstGeom prst="rect">
            <a:avLst/>
          </a:prstGeom>
        </p:spPr>
      </p:pic>
      <p:sp>
        <p:nvSpPr>
          <p:cNvPr id="5" name="Rectangle 4"/>
          <p:cNvSpPr/>
          <p:nvPr/>
        </p:nvSpPr>
        <p:spPr>
          <a:xfrm>
            <a:off x="5943600" y="4368333"/>
            <a:ext cx="6096000" cy="253916"/>
          </a:xfrm>
          <a:prstGeom prst="rect">
            <a:avLst/>
          </a:prstGeom>
        </p:spPr>
        <p:txBody>
          <a:bodyPr>
            <a:spAutoFit/>
          </a:bodyPr>
          <a:lstStyle/>
          <a:p>
            <a:r>
              <a:rPr lang="en-US" sz="1000" dirty="0"/>
              <a:t>http://www.erneuerbareenergien.de/files/smthumbnaildata/1500x/4/7/3/7/2/9/04SHANG4963.jpg</a:t>
            </a:r>
          </a:p>
        </p:txBody>
      </p:sp>
    </p:spTree>
    <p:extLst>
      <p:ext uri="{BB962C8B-B14F-4D97-AF65-F5344CB8AC3E}">
        <p14:creationId xmlns:p14="http://schemas.microsoft.com/office/powerpoint/2010/main" val="381502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office - Threats</a:t>
            </a:r>
            <a:endParaRPr lang="en-US" dirty="0"/>
          </a:p>
        </p:txBody>
      </p:sp>
      <p:sp>
        <p:nvSpPr>
          <p:cNvPr id="3" name="Content Placeholder 2"/>
          <p:cNvSpPr>
            <a:spLocks noGrp="1"/>
          </p:cNvSpPr>
          <p:nvPr>
            <p:ph idx="1"/>
          </p:nvPr>
        </p:nvSpPr>
        <p:spPr>
          <a:xfrm>
            <a:off x="838200" y="1825625"/>
            <a:ext cx="4572000" cy="4351338"/>
          </a:xfrm>
        </p:spPr>
        <p:txBody>
          <a:bodyPr/>
          <a:lstStyle/>
          <a:p>
            <a:r>
              <a:rPr lang="en-US" dirty="0" smtClean="0"/>
              <a:t>All of the threats from home plus more</a:t>
            </a:r>
          </a:p>
          <a:p>
            <a:r>
              <a:rPr lang="en-US" dirty="0" smtClean="0"/>
              <a:t>Economic espionage</a:t>
            </a:r>
          </a:p>
          <a:p>
            <a:pPr lvl="1"/>
            <a:r>
              <a:rPr lang="en-US" dirty="0" smtClean="0"/>
              <a:t>Insider trading based on stolen non-public business information</a:t>
            </a:r>
          </a:p>
          <a:p>
            <a:r>
              <a:rPr lang="en-US" dirty="0" smtClean="0"/>
              <a:t>Industrial espionage</a:t>
            </a:r>
          </a:p>
          <a:p>
            <a:pPr lvl="1"/>
            <a:r>
              <a:rPr lang="en-US" dirty="0" smtClean="0"/>
              <a:t>Theft, modification, or destruction of intellectual property</a:t>
            </a:r>
          </a:p>
          <a:p>
            <a:pPr lvl="1"/>
            <a:r>
              <a:rPr lang="en-US" dirty="0" smtClean="0"/>
              <a:t>Sabotage of business operations</a:t>
            </a:r>
          </a:p>
          <a:p>
            <a:pPr lvl="1"/>
            <a:endParaRPr lang="en-US" dirty="0"/>
          </a:p>
        </p:txBody>
      </p:sp>
      <p:pic>
        <p:nvPicPr>
          <p:cNvPr id="11266" name="Picture 2" descr="Image result for head underground"/>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86400" y="417381"/>
            <a:ext cx="6199230" cy="25012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0" y="2918595"/>
            <a:ext cx="6096000" cy="261610"/>
          </a:xfrm>
          <a:prstGeom prst="rect">
            <a:avLst/>
          </a:prstGeom>
        </p:spPr>
        <p:txBody>
          <a:bodyPr>
            <a:spAutoFit/>
          </a:bodyPr>
          <a:lstStyle/>
          <a:p>
            <a:r>
              <a:rPr lang="en-US" sz="1100" dirty="0"/>
              <a:t>http://www.channelweb.co.uk/IMG/576/269576/man-with-head-in-sand.jpg</a:t>
            </a:r>
          </a:p>
        </p:txBody>
      </p:sp>
    </p:spTree>
    <p:extLst>
      <p:ext uri="{BB962C8B-B14F-4D97-AF65-F5344CB8AC3E}">
        <p14:creationId xmlns:p14="http://schemas.microsoft.com/office/powerpoint/2010/main" val="29404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office - Example</a:t>
            </a:r>
            <a:endParaRPr lang="en-US" dirty="0"/>
          </a:p>
        </p:txBody>
      </p:sp>
      <p:sp>
        <p:nvSpPr>
          <p:cNvPr id="3" name="Content Placeholder 2"/>
          <p:cNvSpPr>
            <a:spLocks noGrp="1"/>
          </p:cNvSpPr>
          <p:nvPr>
            <p:ph idx="1"/>
          </p:nvPr>
        </p:nvSpPr>
        <p:spPr/>
        <p:txBody>
          <a:bodyPr>
            <a:normAutofit/>
          </a:bodyPr>
          <a:lstStyle/>
          <a:p>
            <a:r>
              <a:rPr lang="en-US" dirty="0" err="1" smtClean="0"/>
              <a:t>WiGig</a:t>
            </a:r>
            <a:r>
              <a:rPr lang="en-US" dirty="0" smtClean="0"/>
              <a:t> wireless docking</a:t>
            </a:r>
          </a:p>
          <a:p>
            <a:pPr marL="502920" lvl="2" indent="0">
              <a:buNone/>
            </a:pPr>
            <a:endParaRPr lang="en-US" dirty="0"/>
          </a:p>
          <a:p>
            <a:endParaRPr lang="en-US" dirty="0"/>
          </a:p>
          <a:p>
            <a:pPr lvl="2"/>
            <a:endParaRPr lang="en-US" dirty="0" smtClean="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069589"/>
            <a:ext cx="5268500" cy="3442650"/>
          </a:xfrm>
          <a:prstGeom prst="rect">
            <a:avLst/>
          </a:prstGeom>
        </p:spPr>
      </p:pic>
      <p:pic>
        <p:nvPicPr>
          <p:cNvPr id="4" name="Picture 3"/>
          <p:cNvPicPr>
            <a:picLocks noChangeAspect="1"/>
          </p:cNvPicPr>
          <p:nvPr/>
        </p:nvPicPr>
        <p:blipFill>
          <a:blip r:embed="rId4"/>
          <a:stretch>
            <a:fillRect/>
          </a:stretch>
        </p:blipFill>
        <p:spPr>
          <a:xfrm>
            <a:off x="533400" y="2907052"/>
            <a:ext cx="5039428" cy="3210373"/>
          </a:xfrm>
          <a:prstGeom prst="rect">
            <a:avLst/>
          </a:prstGeom>
        </p:spPr>
      </p:pic>
      <p:sp>
        <p:nvSpPr>
          <p:cNvPr id="5" name="Rectangle 4"/>
          <p:cNvSpPr/>
          <p:nvPr/>
        </p:nvSpPr>
        <p:spPr>
          <a:xfrm>
            <a:off x="536089" y="6117425"/>
            <a:ext cx="6096000" cy="215444"/>
          </a:xfrm>
          <a:prstGeom prst="rect">
            <a:avLst/>
          </a:prstGeom>
        </p:spPr>
        <p:txBody>
          <a:bodyPr>
            <a:spAutoFit/>
          </a:bodyPr>
          <a:lstStyle/>
          <a:p>
            <a:r>
              <a:rPr lang="en-US" sz="800" smtClean="0"/>
              <a:t>http://dosisgadget.com/wp-content/uploads/2013/03/Dell-Wireless-Dock-wigig.jpg</a:t>
            </a:r>
            <a:endParaRPr lang="en-US" sz="800" dirty="0"/>
          </a:p>
        </p:txBody>
      </p:sp>
      <p:sp>
        <p:nvSpPr>
          <p:cNvPr id="6" name="Rectangle 5"/>
          <p:cNvSpPr/>
          <p:nvPr/>
        </p:nvSpPr>
        <p:spPr>
          <a:xfrm>
            <a:off x="6324600" y="4518814"/>
            <a:ext cx="6096000" cy="253916"/>
          </a:xfrm>
          <a:prstGeom prst="rect">
            <a:avLst/>
          </a:prstGeom>
        </p:spPr>
        <p:txBody>
          <a:bodyPr>
            <a:spAutoFit/>
          </a:bodyPr>
          <a:lstStyle/>
          <a:p>
            <a:r>
              <a:rPr lang="en-US" sz="1000" dirty="0"/>
              <a:t>https://ait-hiscek5qw.netdna-ssl.com/wp-content/uploads/2016/01/ThinkPad-X1-Carbon1.png</a:t>
            </a:r>
          </a:p>
        </p:txBody>
      </p:sp>
    </p:spTree>
    <p:extLst>
      <p:ext uri="{BB962C8B-B14F-4D97-AF65-F5344CB8AC3E}">
        <p14:creationId xmlns:p14="http://schemas.microsoft.com/office/powerpoint/2010/main" val="418237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office - Example</a:t>
            </a:r>
            <a:endParaRPr lang="en-US" dirty="0"/>
          </a:p>
        </p:txBody>
      </p:sp>
      <p:sp>
        <p:nvSpPr>
          <p:cNvPr id="3" name="Content Placeholder 2"/>
          <p:cNvSpPr>
            <a:spLocks noGrp="1"/>
          </p:cNvSpPr>
          <p:nvPr>
            <p:ph idx="1"/>
          </p:nvPr>
        </p:nvSpPr>
        <p:spPr/>
        <p:txBody>
          <a:bodyPr>
            <a:normAutofit/>
          </a:bodyPr>
          <a:lstStyle/>
          <a:p>
            <a:r>
              <a:rPr lang="en-US" dirty="0" err="1" smtClean="0"/>
              <a:t>WiGig</a:t>
            </a:r>
            <a:r>
              <a:rPr lang="en-US" dirty="0" smtClean="0"/>
              <a:t> wireless docking</a:t>
            </a:r>
          </a:p>
          <a:p>
            <a:pPr marL="502920" lvl="2" indent="0">
              <a:buNone/>
            </a:pPr>
            <a:endParaRPr lang="en-US" dirty="0"/>
          </a:p>
          <a:p>
            <a:endParaRPr lang="en-US" dirty="0"/>
          </a:p>
          <a:p>
            <a:pPr lvl="2"/>
            <a:endParaRPr lang="en-US" dirty="0" smtClean="0"/>
          </a:p>
        </p:txBody>
      </p:sp>
      <p:pic>
        <p:nvPicPr>
          <p:cNvPr id="1028" name="Picture 4" descr="Image result for Wig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362200"/>
            <a:ext cx="5637679"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79938" y="5597854"/>
            <a:ext cx="6096000" cy="261610"/>
          </a:xfrm>
          <a:prstGeom prst="rect">
            <a:avLst/>
          </a:prstGeom>
        </p:spPr>
        <p:txBody>
          <a:bodyPr>
            <a:spAutoFit/>
          </a:bodyPr>
          <a:lstStyle/>
          <a:p>
            <a:r>
              <a:rPr lang="en-US" sz="1100" dirty="0"/>
              <a:t>https://www.baboo.com.br/wp-content/uploads/2013/01/WiGig1.jpg</a:t>
            </a:r>
          </a:p>
        </p:txBody>
      </p:sp>
    </p:spTree>
    <p:extLst>
      <p:ext uri="{BB962C8B-B14F-4D97-AF65-F5344CB8AC3E}">
        <p14:creationId xmlns:p14="http://schemas.microsoft.com/office/powerpoint/2010/main" val="19275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the office - Example</a:t>
            </a:r>
            <a:endParaRPr lang="en-US" dirty="0"/>
          </a:p>
        </p:txBody>
      </p:sp>
      <p:pic>
        <p:nvPicPr>
          <p:cNvPr id="1030" name="Picture 6" descr="Image result for wiloc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10350"/>
            <a:ext cx="5867400" cy="4795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48000" y="6305821"/>
            <a:ext cx="6096000" cy="261610"/>
          </a:xfrm>
          <a:prstGeom prst="rect">
            <a:avLst/>
          </a:prstGeom>
        </p:spPr>
        <p:txBody>
          <a:bodyPr>
            <a:spAutoFit/>
          </a:bodyPr>
          <a:lstStyle/>
          <a:p>
            <a:r>
              <a:rPr lang="en-US" sz="1050" dirty="0"/>
              <a:t>http://tpholic.com/xe/files/attach/images/60/139/636/005/dockingzone-il.png</a:t>
            </a:r>
          </a:p>
        </p:txBody>
      </p:sp>
    </p:spTree>
    <p:extLst>
      <p:ext uri="{BB962C8B-B14F-4D97-AF65-F5344CB8AC3E}">
        <p14:creationId xmlns:p14="http://schemas.microsoft.com/office/powerpoint/2010/main" val="334942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1"/>
          </p:nvPr>
        </p:nvSpPr>
        <p:spPr>
          <a:xfrm>
            <a:off x="304800" y="1373824"/>
            <a:ext cx="11201400" cy="4351338"/>
          </a:xfrm>
        </p:spPr>
        <p:txBody>
          <a:bodyPr>
            <a:normAutofit/>
          </a:bodyPr>
          <a:lstStyle/>
          <a:p>
            <a:r>
              <a:rPr lang="en-US" dirty="0" smtClean="0"/>
              <a:t>In this case we have a broad spectrum of vulnerabilities</a:t>
            </a:r>
            <a:endParaRPr lang="en-US" dirty="0"/>
          </a:p>
          <a:p>
            <a:pPr marL="457200" indent="-457200">
              <a:buFont typeface="+mj-lt"/>
              <a:buAutoNum type="arabicPeriod"/>
            </a:pPr>
            <a:r>
              <a:rPr lang="en-US" dirty="0" smtClean="0"/>
              <a:t>The wireless dock does not support secure firmware update, any firmware can be uploaded to the device.</a:t>
            </a:r>
          </a:p>
          <a:p>
            <a:pPr marL="457200" indent="-457200">
              <a:buFont typeface="+mj-lt"/>
              <a:buAutoNum type="arabicPeriod"/>
            </a:pPr>
            <a:r>
              <a:rPr lang="en-US" dirty="0" smtClean="0"/>
              <a:t>The software service required to be run on any laptop using this particular docking station has an insecure update mechanism that can allow an remote attacker to gain elevated system privileges.</a:t>
            </a:r>
          </a:p>
          <a:p>
            <a:r>
              <a:rPr lang="en-US" dirty="0" smtClean="0"/>
              <a:t>We repurposed a legitimate docking station to be a malicious docking station that will allow us to perform a DMA attack using the Inception tool and dump user physical memory.</a:t>
            </a:r>
            <a:endParaRPr lang="en-US" dirty="0"/>
          </a:p>
        </p:txBody>
      </p:sp>
      <p:sp>
        <p:nvSpPr>
          <p:cNvPr id="2" name="Title 1"/>
          <p:cNvSpPr>
            <a:spLocks noGrp="1"/>
          </p:cNvSpPr>
          <p:nvPr>
            <p:ph type="title"/>
          </p:nvPr>
        </p:nvSpPr>
        <p:spPr>
          <a:xfrm>
            <a:off x="3581400" y="228600"/>
            <a:ext cx="5105400" cy="1145224"/>
          </a:xfrm>
        </p:spPr>
        <p:txBody>
          <a:bodyPr>
            <a:normAutofit fontScale="90000"/>
          </a:bodyPr>
          <a:lstStyle/>
          <a:p>
            <a:r>
              <a:rPr lang="en-US" sz="7200" dirty="0" smtClean="0"/>
              <a:t>Explanation</a:t>
            </a:r>
            <a:endParaRPr lang="en-US" sz="7200" dirty="0"/>
          </a:p>
        </p:txBody>
      </p:sp>
    </p:spTree>
    <p:extLst>
      <p:ext uri="{BB962C8B-B14F-4D97-AF65-F5344CB8AC3E}">
        <p14:creationId xmlns:p14="http://schemas.microsoft.com/office/powerpoint/2010/main" val="12539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2514600"/>
            <a:ext cx="2667000" cy="1145224"/>
          </a:xfrm>
        </p:spPr>
        <p:txBody>
          <a:bodyPr>
            <a:normAutofit/>
          </a:bodyPr>
          <a:lstStyle/>
          <a:p>
            <a:r>
              <a:rPr lang="en-US" sz="7200" dirty="0" smtClean="0"/>
              <a:t>Demo</a:t>
            </a:r>
            <a:endParaRPr lang="en-US" sz="7200" dirty="0"/>
          </a:p>
        </p:txBody>
      </p:sp>
    </p:spTree>
    <p:extLst>
      <p:ext uri="{BB962C8B-B14F-4D97-AF65-F5344CB8AC3E}">
        <p14:creationId xmlns:p14="http://schemas.microsoft.com/office/powerpoint/2010/main" val="28237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28600"/>
            <a:ext cx="5105400" cy="1145224"/>
          </a:xfrm>
        </p:spPr>
        <p:txBody>
          <a:bodyPr>
            <a:normAutofit fontScale="90000"/>
          </a:bodyPr>
          <a:lstStyle/>
          <a:p>
            <a:r>
              <a:rPr lang="en-US" sz="7200" dirty="0" smtClean="0"/>
              <a:t>Explanation</a:t>
            </a:r>
            <a:endParaRPr lang="en-US" sz="7200" dirty="0"/>
          </a:p>
        </p:txBody>
      </p:sp>
    </p:spTree>
    <p:extLst>
      <p:ext uri="{BB962C8B-B14F-4D97-AF65-F5344CB8AC3E}">
        <p14:creationId xmlns:p14="http://schemas.microsoft.com/office/powerpoint/2010/main" val="52693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429000"/>
            <a:ext cx="10817352" cy="1838519"/>
          </a:xfrm>
        </p:spPr>
        <p:txBody>
          <a:bodyPr/>
          <a:lstStyle/>
          <a:p>
            <a:r>
              <a:rPr lang="en-US" dirty="0" smtClean="0"/>
              <a:t>Recommendations</a:t>
            </a:r>
            <a:endParaRPr lang="en-US" dirty="0"/>
          </a:p>
        </p:txBody>
      </p:sp>
    </p:spTree>
    <p:extLst>
      <p:ext uri="{BB962C8B-B14F-4D97-AF65-F5344CB8AC3E}">
        <p14:creationId xmlns:p14="http://schemas.microsoft.com/office/powerpoint/2010/main" val="139476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838200" y="1510350"/>
            <a:ext cx="10515600" cy="4351338"/>
          </a:xfrm>
        </p:spPr>
        <p:txBody>
          <a:bodyPr>
            <a:noAutofit/>
          </a:bodyPr>
          <a:lstStyle/>
          <a:p>
            <a:r>
              <a:rPr lang="en-US" sz="1800" dirty="0" smtClean="0"/>
              <a:t>Introduction</a:t>
            </a:r>
            <a:endParaRPr lang="en-US" sz="1600" dirty="0"/>
          </a:p>
          <a:p>
            <a:r>
              <a:rPr lang="en-US" sz="1800" dirty="0" smtClean="0"/>
              <a:t>What does this mean?</a:t>
            </a:r>
          </a:p>
          <a:p>
            <a:r>
              <a:rPr lang="en-US" sz="1800" dirty="0" smtClean="0"/>
              <a:t>Technology </a:t>
            </a:r>
            <a:r>
              <a:rPr lang="en-US" sz="1800" dirty="0"/>
              <a:t>landscape at </a:t>
            </a:r>
            <a:r>
              <a:rPr lang="en-US" sz="1800" dirty="0" smtClean="0"/>
              <a:t>home</a:t>
            </a:r>
          </a:p>
          <a:p>
            <a:pPr lvl="1"/>
            <a:r>
              <a:rPr lang="en-US" sz="1600" dirty="0"/>
              <a:t>Elements </a:t>
            </a:r>
            <a:r>
              <a:rPr lang="en-US" sz="1600" dirty="0" smtClean="0">
                <a:sym typeface="Wingdings" panose="05000000000000000000" pitchFamily="2" charset="2"/>
              </a:rPr>
              <a:t> </a:t>
            </a:r>
            <a:r>
              <a:rPr lang="en-US" sz="1600" dirty="0" smtClean="0"/>
              <a:t>Threats </a:t>
            </a:r>
            <a:r>
              <a:rPr lang="en-US" sz="1600" dirty="0" smtClean="0">
                <a:sym typeface="Wingdings" panose="05000000000000000000" pitchFamily="2" charset="2"/>
              </a:rPr>
              <a:t> </a:t>
            </a:r>
            <a:r>
              <a:rPr lang="en-US" sz="1600" dirty="0" smtClean="0"/>
              <a:t>Example</a:t>
            </a:r>
          </a:p>
          <a:p>
            <a:r>
              <a:rPr lang="en-US" sz="1800" dirty="0"/>
              <a:t>Technology landscape on the </a:t>
            </a:r>
            <a:r>
              <a:rPr lang="en-US" sz="1800" dirty="0" smtClean="0"/>
              <a:t>road</a:t>
            </a:r>
          </a:p>
          <a:p>
            <a:pPr lvl="1"/>
            <a:r>
              <a:rPr lang="en-US" sz="1600" dirty="0"/>
              <a:t>Elements </a:t>
            </a:r>
            <a:r>
              <a:rPr lang="en-US" sz="1600" dirty="0" smtClean="0">
                <a:sym typeface="Wingdings" panose="05000000000000000000" pitchFamily="2" charset="2"/>
              </a:rPr>
              <a:t> </a:t>
            </a:r>
            <a:r>
              <a:rPr lang="en-US" sz="1600" dirty="0"/>
              <a:t>Threats </a:t>
            </a:r>
            <a:r>
              <a:rPr lang="en-US" sz="1600" dirty="0">
                <a:sym typeface="Wingdings" panose="05000000000000000000" pitchFamily="2" charset="2"/>
              </a:rPr>
              <a:t> </a:t>
            </a:r>
            <a:r>
              <a:rPr lang="en-US" sz="1600" dirty="0"/>
              <a:t>Example</a:t>
            </a:r>
          </a:p>
          <a:p>
            <a:r>
              <a:rPr lang="en-US" sz="1800" dirty="0" smtClean="0"/>
              <a:t>Technology </a:t>
            </a:r>
            <a:r>
              <a:rPr lang="en-US" sz="1800" dirty="0"/>
              <a:t>landscape at </a:t>
            </a:r>
            <a:r>
              <a:rPr lang="en-US" sz="1800" dirty="0" smtClean="0"/>
              <a:t>work</a:t>
            </a:r>
          </a:p>
          <a:p>
            <a:pPr lvl="1"/>
            <a:r>
              <a:rPr lang="en-US" sz="1600" dirty="0"/>
              <a:t>Elements </a:t>
            </a:r>
            <a:r>
              <a:rPr lang="en-US" sz="1600" dirty="0" smtClean="0">
                <a:sym typeface="Wingdings" panose="05000000000000000000" pitchFamily="2" charset="2"/>
              </a:rPr>
              <a:t> </a:t>
            </a:r>
            <a:r>
              <a:rPr lang="en-US" sz="1600" dirty="0"/>
              <a:t>Threats </a:t>
            </a:r>
            <a:r>
              <a:rPr lang="en-US" sz="1600" dirty="0">
                <a:sym typeface="Wingdings" panose="05000000000000000000" pitchFamily="2" charset="2"/>
              </a:rPr>
              <a:t> </a:t>
            </a:r>
            <a:r>
              <a:rPr lang="en-US" sz="1600" dirty="0" smtClean="0"/>
              <a:t>Example</a:t>
            </a:r>
          </a:p>
          <a:p>
            <a:r>
              <a:rPr lang="en-US" dirty="0" smtClean="0"/>
              <a:t>Thank you </a:t>
            </a:r>
          </a:p>
          <a:p>
            <a:r>
              <a:rPr lang="en-US" dirty="0" smtClean="0"/>
              <a:t>Q&amp;A</a:t>
            </a:r>
            <a:endParaRPr lang="en-US" dirty="0"/>
          </a:p>
          <a:p>
            <a:pPr marL="0" indent="0">
              <a:buNone/>
            </a:pPr>
            <a:endParaRPr lang="en-US" sz="1800" dirty="0" smtClean="0"/>
          </a:p>
          <a:p>
            <a:pPr lvl="1"/>
            <a:endParaRPr lang="en-US" sz="1600" dirty="0" smtClean="0"/>
          </a:p>
          <a:p>
            <a:endParaRPr lang="en-US" sz="1800" dirty="0" smtClean="0"/>
          </a:p>
        </p:txBody>
      </p:sp>
    </p:spTree>
    <p:extLst>
      <p:ext uri="{BB962C8B-B14F-4D97-AF65-F5344CB8AC3E}">
        <p14:creationId xmlns:p14="http://schemas.microsoft.com/office/powerpoint/2010/main" val="61661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1430000" cy="914400"/>
          </a:xfrm>
        </p:spPr>
        <p:txBody>
          <a:bodyPr>
            <a:normAutofit fontScale="90000"/>
          </a:bodyPr>
          <a:lstStyle/>
          <a:p>
            <a:r>
              <a:rPr lang="en-US" sz="7200" dirty="0" smtClean="0"/>
              <a:t/>
            </a:r>
            <a:br>
              <a:rPr lang="en-US" sz="7200" dirty="0" smtClean="0"/>
            </a:br>
            <a:r>
              <a:rPr lang="en-US" sz="6600" dirty="0" smtClean="0"/>
              <a:t>Reducing the risks</a:t>
            </a:r>
            <a:endParaRPr lang="en-US" sz="7200" dirty="0"/>
          </a:p>
        </p:txBody>
      </p:sp>
      <p:sp>
        <p:nvSpPr>
          <p:cNvPr id="3" name="Content Placeholder 2"/>
          <p:cNvSpPr>
            <a:spLocks noGrp="1"/>
          </p:cNvSpPr>
          <p:nvPr>
            <p:ph idx="1"/>
          </p:nvPr>
        </p:nvSpPr>
        <p:spPr>
          <a:xfrm>
            <a:off x="838200" y="1825625"/>
            <a:ext cx="10744200" cy="4351338"/>
          </a:xfrm>
        </p:spPr>
        <p:txBody>
          <a:bodyPr/>
          <a:lstStyle/>
          <a:p>
            <a:r>
              <a:rPr lang="en-US" dirty="0" smtClean="0"/>
              <a:t>Be mindful of devices that are not under your control.</a:t>
            </a:r>
          </a:p>
          <a:p>
            <a:r>
              <a:rPr lang="en-US" dirty="0" smtClean="0"/>
              <a:t>Practice good information security policies even inside networked environments.</a:t>
            </a:r>
          </a:p>
          <a:p>
            <a:r>
              <a:rPr lang="en-US" dirty="0" smtClean="0"/>
              <a:t>Be aware of the risks in connecting your car to the internet.</a:t>
            </a:r>
            <a:endParaRPr lang="en-US" dirty="0"/>
          </a:p>
          <a:p>
            <a:r>
              <a:rPr lang="en-US" dirty="0" smtClean="0"/>
              <a:t>Keep your systems patched and up to date as much as possible.</a:t>
            </a:r>
          </a:p>
          <a:p>
            <a:r>
              <a:rPr lang="en-US" dirty="0" smtClean="0"/>
              <a:t>Watch for IOC and do not depend on the vendor to keep you safe.</a:t>
            </a:r>
          </a:p>
          <a:p>
            <a:pPr lvl="1"/>
            <a:endParaRPr lang="en-US" dirty="0"/>
          </a:p>
        </p:txBody>
      </p:sp>
    </p:spTree>
    <p:extLst>
      <p:ext uri="{BB962C8B-B14F-4D97-AF65-F5344CB8AC3E}">
        <p14:creationId xmlns:p14="http://schemas.microsoft.com/office/powerpoint/2010/main" val="3927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1430000" cy="1143000"/>
          </a:xfrm>
        </p:spPr>
        <p:txBody>
          <a:bodyPr>
            <a:normAutofit/>
          </a:bodyPr>
          <a:lstStyle/>
          <a:p>
            <a:r>
              <a:rPr lang="en-US" sz="7200" dirty="0" smtClean="0"/>
              <a:t>Once compromised</a:t>
            </a:r>
            <a:endParaRPr lang="en-US" sz="7200" dirty="0"/>
          </a:p>
        </p:txBody>
      </p:sp>
      <p:sp>
        <p:nvSpPr>
          <p:cNvPr id="3" name="Content Placeholder 2"/>
          <p:cNvSpPr>
            <a:spLocks noGrp="1"/>
          </p:cNvSpPr>
          <p:nvPr>
            <p:ph idx="1"/>
          </p:nvPr>
        </p:nvSpPr>
        <p:spPr>
          <a:xfrm>
            <a:off x="838200" y="1825625"/>
            <a:ext cx="10744200" cy="4351338"/>
          </a:xfrm>
        </p:spPr>
        <p:txBody>
          <a:bodyPr/>
          <a:lstStyle/>
          <a:p>
            <a:r>
              <a:rPr lang="en-US" dirty="0" smtClean="0"/>
              <a:t>Be ready to make hard choices, if systems/devices are no longer maintained or patched.</a:t>
            </a:r>
          </a:p>
          <a:p>
            <a:r>
              <a:rPr lang="en-US" dirty="0" smtClean="0"/>
              <a:t>Try to perform a hard reset and restore pre-compromised state – if possible.</a:t>
            </a:r>
          </a:p>
          <a:p>
            <a:r>
              <a:rPr lang="en-US" dirty="0" smtClean="0"/>
              <a:t>Look for other IOC in the rest of your environment.</a:t>
            </a:r>
          </a:p>
          <a:p>
            <a:r>
              <a:rPr lang="en-US" dirty="0" smtClean="0"/>
              <a:t>See something say something.</a:t>
            </a:r>
          </a:p>
          <a:p>
            <a:endParaRPr lang="en-US" dirty="0" smtClean="0"/>
          </a:p>
          <a:p>
            <a:pPr lvl="1"/>
            <a:endParaRPr lang="en-US" dirty="0"/>
          </a:p>
        </p:txBody>
      </p:sp>
    </p:spTree>
    <p:extLst>
      <p:ext uri="{BB962C8B-B14F-4D97-AF65-F5344CB8AC3E}">
        <p14:creationId xmlns:p14="http://schemas.microsoft.com/office/powerpoint/2010/main" val="141588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1430000" cy="1143000"/>
          </a:xfrm>
        </p:spPr>
        <p:txBody>
          <a:bodyPr>
            <a:normAutofit/>
          </a:bodyPr>
          <a:lstStyle/>
          <a:p>
            <a:r>
              <a:rPr lang="en-US" sz="7200" dirty="0" smtClean="0"/>
              <a:t>Changing industries</a:t>
            </a:r>
            <a:endParaRPr lang="en-US" sz="7200" dirty="0"/>
          </a:p>
        </p:txBody>
      </p:sp>
      <p:sp>
        <p:nvSpPr>
          <p:cNvPr id="3" name="Content Placeholder 2"/>
          <p:cNvSpPr>
            <a:spLocks noGrp="1"/>
          </p:cNvSpPr>
          <p:nvPr>
            <p:ph idx="1"/>
          </p:nvPr>
        </p:nvSpPr>
        <p:spPr>
          <a:xfrm>
            <a:off x="838200" y="1825625"/>
            <a:ext cx="10744200" cy="4351338"/>
          </a:xfrm>
        </p:spPr>
        <p:txBody>
          <a:bodyPr/>
          <a:lstStyle/>
          <a:p>
            <a:r>
              <a:rPr lang="en-US" dirty="0" smtClean="0"/>
              <a:t>Architect devices with compromise in mind.</a:t>
            </a:r>
          </a:p>
          <a:p>
            <a:r>
              <a:rPr lang="en-US" dirty="0" smtClean="0"/>
              <a:t>Consider the broader implications of the compromise of your device.</a:t>
            </a:r>
          </a:p>
          <a:p>
            <a:r>
              <a:rPr lang="en-US" dirty="0" smtClean="0"/>
              <a:t>Secure update mechanism is a must and not a recommendation.</a:t>
            </a:r>
          </a:p>
          <a:p>
            <a:r>
              <a:rPr lang="en-US" dirty="0" smtClean="0"/>
              <a:t>Remember, compromise == </a:t>
            </a:r>
            <a:r>
              <a:rPr lang="en-US" dirty="0" smtClean="0"/>
              <a:t>bad.</a:t>
            </a:r>
            <a:endParaRPr lang="en-US" dirty="0" smtClean="0"/>
          </a:p>
          <a:p>
            <a:r>
              <a:rPr lang="en-US" dirty="0" smtClean="0"/>
              <a:t>Sometimes </a:t>
            </a:r>
            <a:r>
              <a:rPr lang="en-US" dirty="0" smtClean="0"/>
              <a:t>it can be a safety</a:t>
            </a:r>
            <a:r>
              <a:rPr lang="en-US" dirty="0" smtClean="0"/>
              <a:t> issue</a:t>
            </a:r>
            <a:r>
              <a:rPr lang="en-US" dirty="0" smtClean="0"/>
              <a:t> </a:t>
            </a:r>
            <a:r>
              <a:rPr lang="en-US" dirty="0" smtClean="0"/>
              <a:t>(Car, Health care, ICS).</a:t>
            </a:r>
          </a:p>
          <a:p>
            <a:endParaRPr lang="en-US" dirty="0" smtClean="0"/>
          </a:p>
          <a:p>
            <a:endParaRPr lang="en-US" dirty="0" smtClean="0"/>
          </a:p>
          <a:p>
            <a:endParaRPr lang="en-US" dirty="0" smtClean="0"/>
          </a:p>
          <a:p>
            <a:pPr lvl="1"/>
            <a:endParaRPr lang="en-US" dirty="0"/>
          </a:p>
        </p:txBody>
      </p:sp>
    </p:spTree>
    <p:extLst>
      <p:ext uri="{BB962C8B-B14F-4D97-AF65-F5344CB8AC3E}">
        <p14:creationId xmlns:p14="http://schemas.microsoft.com/office/powerpoint/2010/main" val="23779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very much </a:t>
            </a:r>
            <a:endParaRPr lang="en-US" dirty="0"/>
          </a:p>
        </p:txBody>
      </p:sp>
      <p:sp>
        <p:nvSpPr>
          <p:cNvPr id="6" name="Rectangle 3"/>
          <p:cNvSpPr>
            <a:spLocks noGrp="1" noChangeArrowheads="1"/>
          </p:cNvSpPr>
          <p:nvPr>
            <p:ph type="body" idx="1"/>
          </p:nvPr>
        </p:nvSpPr>
        <p:spPr bwMode="auto">
          <a:xfrm>
            <a:off x="841248" y="5217741"/>
            <a:ext cx="7521290" cy="720197"/>
          </a:xfrm>
          <a:prstGeom prst="rect">
            <a:avLst/>
          </a:prstGeom>
        </p:spPr>
        <p:txBody>
          <a:bodyPr vert="horz" lIns="91440" tIns="45720" rIns="91440" bIns="45720" rtlCol="0" anchor="b">
            <a:normAutofit fontScale="92500" lnSpcReduction="10000"/>
          </a:bodyPr>
          <a:lstStyle/>
          <a:p>
            <a:pPr>
              <a:spcBef>
                <a:spcPct val="0"/>
              </a:spcBef>
            </a:pPr>
            <a:r>
              <a:rPr lang="ja-JP" altLang="en-US" sz="5200" dirty="0">
                <a:latin typeface="+mj-lt"/>
                <a:ea typeface="+mj-ea"/>
                <a:cs typeface="+mj-cs"/>
              </a:rPr>
              <a:t>ありがとうございました </a:t>
            </a:r>
          </a:p>
        </p:txBody>
      </p:sp>
    </p:spTree>
    <p:extLst>
      <p:ext uri="{BB962C8B-B14F-4D97-AF65-F5344CB8AC3E}">
        <p14:creationId xmlns:p14="http://schemas.microsoft.com/office/powerpoint/2010/main" val="386526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391400" y="1510350"/>
            <a:ext cx="4583871" cy="3452288"/>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We live in a new world where smart devices are </a:t>
            </a:r>
            <a:br>
              <a:rPr lang="en-US" dirty="0" smtClean="0"/>
            </a:br>
            <a:r>
              <a:rPr lang="en-US" dirty="0" smtClean="0"/>
              <a:t>everywhere and more and more types of connected </a:t>
            </a:r>
            <a:br>
              <a:rPr lang="en-US" dirty="0" smtClean="0"/>
            </a:br>
            <a:r>
              <a:rPr lang="en-US" dirty="0" smtClean="0"/>
              <a:t>devices are joining the world internet every day!</a:t>
            </a:r>
          </a:p>
          <a:p>
            <a:r>
              <a:rPr lang="en-US" dirty="0" smtClean="0"/>
              <a:t>These devices are slowly becoming an integral part </a:t>
            </a:r>
            <a:br>
              <a:rPr lang="en-US" dirty="0" smtClean="0"/>
            </a:br>
            <a:r>
              <a:rPr lang="en-US" dirty="0" smtClean="0"/>
              <a:t>of our lives, the next generation is already adept </a:t>
            </a:r>
            <a:br>
              <a:rPr lang="en-US" dirty="0" smtClean="0"/>
            </a:br>
            <a:r>
              <a:rPr lang="en-US" dirty="0" smtClean="0"/>
              <a:t>at new technology after growing up using smart </a:t>
            </a:r>
            <a:br>
              <a:rPr lang="en-US" dirty="0" smtClean="0"/>
            </a:br>
            <a:r>
              <a:rPr lang="en-US" dirty="0" smtClean="0"/>
              <a:t>phones, what about the generation after that?</a:t>
            </a:r>
          </a:p>
          <a:p>
            <a:r>
              <a:rPr lang="en-US" dirty="0" smtClean="0"/>
              <a:t>It looks like everything will be connected eventually.</a:t>
            </a:r>
          </a:p>
          <a:p>
            <a:endParaRPr lang="en-US" dirty="0"/>
          </a:p>
        </p:txBody>
      </p:sp>
      <p:sp>
        <p:nvSpPr>
          <p:cNvPr id="5" name="Rectangle 4"/>
          <p:cNvSpPr/>
          <p:nvPr/>
        </p:nvSpPr>
        <p:spPr>
          <a:xfrm>
            <a:off x="7315200" y="4962638"/>
            <a:ext cx="6096000" cy="261610"/>
          </a:xfrm>
          <a:prstGeom prst="rect">
            <a:avLst/>
          </a:prstGeom>
        </p:spPr>
        <p:txBody>
          <a:bodyPr>
            <a:spAutoFit/>
          </a:bodyPr>
          <a:lstStyle/>
          <a:p>
            <a:r>
              <a:rPr lang="en-US" sz="1050" dirty="0"/>
              <a:t>http://deliveringhappiness.com/wp-content/uploads/2011/10/happyball.jpg</a:t>
            </a:r>
          </a:p>
        </p:txBody>
      </p:sp>
    </p:spTree>
    <p:extLst>
      <p:ext uri="{BB962C8B-B14F-4D97-AF65-F5344CB8AC3E}">
        <p14:creationId xmlns:p14="http://schemas.microsoft.com/office/powerpoint/2010/main" val="144734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negative</a:t>
            </a:r>
            <a:endParaRPr lang="en-US" dirty="0"/>
          </a:p>
        </p:txBody>
      </p:sp>
      <p:sp>
        <p:nvSpPr>
          <p:cNvPr id="3" name="Content Placeholder 2"/>
          <p:cNvSpPr>
            <a:spLocks noGrp="1"/>
          </p:cNvSpPr>
          <p:nvPr>
            <p:ph idx="1"/>
          </p:nvPr>
        </p:nvSpPr>
        <p:spPr/>
        <p:txBody>
          <a:bodyPr/>
          <a:lstStyle/>
          <a:p>
            <a:r>
              <a:rPr lang="en-US" dirty="0" smtClean="0"/>
              <a:t>Everything is connected</a:t>
            </a:r>
          </a:p>
          <a:p>
            <a:r>
              <a:rPr lang="en-US" dirty="0" smtClean="0"/>
              <a:t>Everything has vulnerabilities</a:t>
            </a:r>
          </a:p>
          <a:p>
            <a:r>
              <a:rPr lang="en-US" dirty="0" smtClean="0"/>
              <a:t>Everything will get compromised </a:t>
            </a:r>
            <a:br>
              <a:rPr lang="en-US" dirty="0" smtClean="0"/>
            </a:br>
            <a:r>
              <a:rPr lang="en-US" dirty="0" smtClean="0"/>
              <a:t>at some point</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76400"/>
            <a:ext cx="6234430" cy="3661311"/>
          </a:xfrm>
          <a:prstGeom prst="rect">
            <a:avLst/>
          </a:prstGeom>
        </p:spPr>
      </p:pic>
      <p:sp>
        <p:nvSpPr>
          <p:cNvPr id="5" name="Rectangle 4"/>
          <p:cNvSpPr/>
          <p:nvPr/>
        </p:nvSpPr>
        <p:spPr>
          <a:xfrm>
            <a:off x="5257800" y="5345594"/>
            <a:ext cx="6096000" cy="253916"/>
          </a:xfrm>
          <a:prstGeom prst="rect">
            <a:avLst/>
          </a:prstGeom>
        </p:spPr>
        <p:txBody>
          <a:bodyPr>
            <a:spAutoFit/>
          </a:bodyPr>
          <a:lstStyle/>
          <a:p>
            <a:r>
              <a:rPr lang="en-US" sz="1050" dirty="0"/>
              <a:t>https://s-media-cache-ak0.pinimg.com/236x/5c/4d/a5/5c4da51186f1b8eb4dc5a0d55f413ffa.jpg</a:t>
            </a:r>
          </a:p>
        </p:txBody>
      </p:sp>
    </p:spTree>
    <p:extLst>
      <p:ext uri="{BB962C8B-B14F-4D97-AF65-F5344CB8AC3E}">
        <p14:creationId xmlns:p14="http://schemas.microsoft.com/office/powerpoint/2010/main" val="272176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this mean?</a:t>
            </a:r>
            <a:endParaRPr lang="en-US" dirty="0"/>
          </a:p>
        </p:txBody>
      </p:sp>
      <p:sp>
        <p:nvSpPr>
          <p:cNvPr id="3" name="Content Placeholder 2"/>
          <p:cNvSpPr>
            <a:spLocks noGrp="1"/>
          </p:cNvSpPr>
          <p:nvPr>
            <p:ph idx="1"/>
          </p:nvPr>
        </p:nvSpPr>
        <p:spPr/>
        <p:txBody>
          <a:bodyPr/>
          <a:lstStyle/>
          <a:p>
            <a:r>
              <a:rPr lang="en-US" dirty="0" smtClean="0"/>
              <a:t>Should we all be paranoid and worry?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This results in new types of threats and scenarios most folks have yet to consider</a:t>
            </a:r>
          </a:p>
          <a:p>
            <a:r>
              <a:rPr lang="en-US" dirty="0" smtClean="0"/>
              <a:t>But for your enjoyment, we have thought of a few. Here are some advanced threat scenarios involving the future ransomware in our connected world: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71600"/>
            <a:ext cx="4286250" cy="2847975"/>
          </a:xfrm>
          <a:prstGeom prst="rect">
            <a:avLst/>
          </a:prstGeom>
        </p:spPr>
      </p:pic>
      <p:sp>
        <p:nvSpPr>
          <p:cNvPr id="5" name="Rectangle 4"/>
          <p:cNvSpPr/>
          <p:nvPr/>
        </p:nvSpPr>
        <p:spPr>
          <a:xfrm>
            <a:off x="6096000" y="4198554"/>
            <a:ext cx="6096000" cy="215444"/>
          </a:xfrm>
          <a:prstGeom prst="rect">
            <a:avLst/>
          </a:prstGeom>
        </p:spPr>
        <p:txBody>
          <a:bodyPr>
            <a:spAutoFit/>
          </a:bodyPr>
          <a:lstStyle/>
          <a:p>
            <a:r>
              <a:rPr lang="en-US" sz="800" dirty="0"/>
              <a:t>https://regmedia.co.uk/2016/01/11/afraid_of_the_dark_image_via_shutterstock.jpg?x=648&amp;y=348&amp;crop=1</a:t>
            </a:r>
          </a:p>
        </p:txBody>
      </p:sp>
    </p:spTree>
    <p:extLst>
      <p:ext uri="{BB962C8B-B14F-4D97-AF65-F5344CB8AC3E}">
        <p14:creationId xmlns:p14="http://schemas.microsoft.com/office/powerpoint/2010/main" val="242577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landscape at home</a:t>
            </a:r>
            <a:endParaRPr lang="en-US" dirty="0"/>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home - Elements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smart appliances</a:t>
            </a:r>
          </a:p>
          <a:p>
            <a:pPr lvl="1"/>
            <a:r>
              <a:rPr lang="en-US" dirty="0" smtClean="0"/>
              <a:t>Smart fridge</a:t>
            </a:r>
          </a:p>
          <a:p>
            <a:pPr lvl="1"/>
            <a:r>
              <a:rPr lang="en-US" dirty="0" smtClean="0"/>
              <a:t>Connected slow cooker</a:t>
            </a:r>
            <a:endParaRPr lang="en-US" dirty="0"/>
          </a:p>
          <a:p>
            <a:r>
              <a:rPr lang="en-US" dirty="0" smtClean="0"/>
              <a:t>We have intelligent assistants</a:t>
            </a:r>
          </a:p>
          <a:p>
            <a:pPr lvl="1"/>
            <a:r>
              <a:rPr lang="en-US" dirty="0" smtClean="0"/>
              <a:t>Amazon Echo, Dash, Tap, etc.</a:t>
            </a:r>
            <a:endParaRPr lang="en-US" dirty="0"/>
          </a:p>
          <a:p>
            <a:r>
              <a:rPr lang="en-US" dirty="0" smtClean="0"/>
              <a:t>We have remote control </a:t>
            </a:r>
          </a:p>
          <a:p>
            <a:pPr lvl="1"/>
            <a:r>
              <a:rPr lang="en-US" dirty="0" smtClean="0"/>
              <a:t>Belkin WeMo product line</a:t>
            </a:r>
          </a:p>
          <a:p>
            <a:pPr lvl="1"/>
            <a:r>
              <a:rPr lang="en-US" dirty="0" smtClean="0"/>
              <a:t>Logitech Circle</a:t>
            </a:r>
          </a:p>
          <a:p>
            <a:pPr lvl="1"/>
            <a:r>
              <a:rPr lang="en-US" dirty="0" smtClean="0"/>
              <a:t>Nest Thermostat and Camera</a:t>
            </a:r>
          </a:p>
          <a:p>
            <a:pPr lvl="1"/>
            <a:r>
              <a:rPr lang="en-US" dirty="0" smtClean="0"/>
              <a:t>Every other cloud connected and plugged in device you can think of</a:t>
            </a:r>
          </a:p>
          <a:p>
            <a:r>
              <a:rPr lang="en-US" dirty="0" smtClean="0"/>
              <a:t>We have security systems</a:t>
            </a:r>
          </a:p>
          <a:p>
            <a:pPr lvl="1"/>
            <a:r>
              <a:rPr lang="en-US" dirty="0" smtClean="0"/>
              <a:t>Comcast in the US for example</a:t>
            </a:r>
          </a:p>
        </p:txBody>
      </p:sp>
      <p:pic>
        <p:nvPicPr>
          <p:cNvPr id="1026" name="Picture 2" descr="Image result for high level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533400"/>
            <a:ext cx="6200775" cy="3238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29352" y="3764010"/>
            <a:ext cx="6096000" cy="253916"/>
          </a:xfrm>
          <a:prstGeom prst="rect">
            <a:avLst/>
          </a:prstGeom>
        </p:spPr>
        <p:txBody>
          <a:bodyPr>
            <a:spAutoFit/>
          </a:bodyPr>
          <a:lstStyle/>
          <a:p>
            <a:r>
              <a:rPr lang="en-US" sz="1000" dirty="0"/>
              <a:t>https://www.colourbox.com/preview/7505847-man-standing-on-the-edge-and-looking-down.jpg</a:t>
            </a:r>
          </a:p>
        </p:txBody>
      </p:sp>
    </p:spTree>
    <p:extLst>
      <p:ext uri="{BB962C8B-B14F-4D97-AF65-F5344CB8AC3E}">
        <p14:creationId xmlns:p14="http://schemas.microsoft.com/office/powerpoint/2010/main" val="304726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home - Threats</a:t>
            </a:r>
            <a:endParaRPr lang="en-US" dirty="0"/>
          </a:p>
        </p:txBody>
      </p:sp>
      <p:sp>
        <p:nvSpPr>
          <p:cNvPr id="3" name="Content Placeholder 2"/>
          <p:cNvSpPr>
            <a:spLocks noGrp="1"/>
          </p:cNvSpPr>
          <p:nvPr>
            <p:ph idx="1"/>
          </p:nvPr>
        </p:nvSpPr>
        <p:spPr/>
        <p:txBody>
          <a:bodyPr>
            <a:normAutofit lnSpcReduction="10000"/>
          </a:bodyPr>
          <a:lstStyle/>
          <a:p>
            <a:r>
              <a:rPr lang="en-US" dirty="0" smtClean="0"/>
              <a:t>Peeping toms</a:t>
            </a:r>
          </a:p>
          <a:p>
            <a:r>
              <a:rPr lang="en-US" dirty="0" smtClean="0"/>
              <a:t>Stalking/harassment</a:t>
            </a:r>
          </a:p>
          <a:p>
            <a:r>
              <a:rPr lang="en-US" dirty="0" smtClean="0"/>
              <a:t>Surveillance</a:t>
            </a:r>
          </a:p>
          <a:p>
            <a:r>
              <a:rPr lang="en-US" dirty="0" smtClean="0"/>
              <a:t>Foothold inside your home network, past your firewall.</a:t>
            </a:r>
          </a:p>
          <a:p>
            <a:r>
              <a:rPr lang="en-US" dirty="0" smtClean="0"/>
              <a:t>Bot – as a part of a large botnet</a:t>
            </a:r>
          </a:p>
          <a:p>
            <a:r>
              <a:rPr lang="en-US" dirty="0" smtClean="0"/>
              <a:t>Ransomware</a:t>
            </a:r>
          </a:p>
          <a:p>
            <a:r>
              <a:rPr lang="en-US" dirty="0" smtClean="0"/>
              <a:t>Cause damages. Maybe a prank? Maybe not.</a:t>
            </a:r>
          </a:p>
          <a:p>
            <a:r>
              <a:rPr lang="en-US" dirty="0" smtClean="0"/>
              <a:t>Get you out of the house and rob it</a:t>
            </a:r>
          </a:p>
          <a:p>
            <a:r>
              <a:rPr lang="en-US" dirty="0" smtClean="0"/>
              <a:t>Get into your house and rob it</a:t>
            </a:r>
          </a:p>
          <a:p>
            <a:endParaRPr lang="en-US" dirty="0" smtClean="0"/>
          </a:p>
        </p:txBody>
      </p:sp>
      <p:pic>
        <p:nvPicPr>
          <p:cNvPr id="3074" name="Picture 2" descr="Image result for high level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57200"/>
            <a:ext cx="3810000" cy="21717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486400" y="2628901"/>
            <a:ext cx="6096000" cy="215444"/>
          </a:xfrm>
          <a:prstGeom prst="rect">
            <a:avLst/>
          </a:prstGeom>
        </p:spPr>
        <p:txBody>
          <a:bodyPr>
            <a:spAutoFit/>
          </a:bodyPr>
          <a:lstStyle/>
          <a:p>
            <a:r>
              <a:rPr lang="en-US" sz="800" dirty="0"/>
              <a:t>http://www.zwp-online.info/sites/default/files/teaserbild/beruf_zahnarzt_england.png</a:t>
            </a:r>
          </a:p>
        </p:txBody>
      </p:sp>
    </p:spTree>
    <p:extLst>
      <p:ext uri="{BB962C8B-B14F-4D97-AF65-F5344CB8AC3E}">
        <p14:creationId xmlns:p14="http://schemas.microsoft.com/office/powerpoint/2010/main" val="115356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368</TotalTime>
  <Words>985</Words>
  <Application>Microsoft Office PowerPoint</Application>
  <PresentationFormat>Widescreen</PresentationFormat>
  <Paragraphs>194</Paragraphs>
  <Slides>33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ＭＳ ゴシック</vt:lpstr>
      <vt:lpstr>Arial</vt:lpstr>
      <vt:lpstr>Century Schoolbook</vt:lpstr>
      <vt:lpstr>Wingdings</vt:lpstr>
      <vt:lpstr>CITY SKETCH 16X9</vt:lpstr>
      <vt:lpstr>Science Fiction Becomes Reality: Emerging Threats in our Connected World</vt:lpstr>
      <vt:lpstr>A quick introduction</vt:lpstr>
      <vt:lpstr>Agenda</vt:lpstr>
      <vt:lpstr>Introduction</vt:lpstr>
      <vt:lpstr>Introduction negative</vt:lpstr>
      <vt:lpstr>What does this mean?</vt:lpstr>
      <vt:lpstr>Technology landscape at home</vt:lpstr>
      <vt:lpstr>At home - Elements</vt:lpstr>
      <vt:lpstr>At home - Threats</vt:lpstr>
      <vt:lpstr>At home - Example</vt:lpstr>
      <vt:lpstr>Explanation</vt:lpstr>
      <vt:lpstr>Demo</vt:lpstr>
      <vt:lpstr>Technology landscape on the road</vt:lpstr>
      <vt:lpstr>On the road - Elements</vt:lpstr>
      <vt:lpstr>On the road - Threats</vt:lpstr>
      <vt:lpstr>On the road - Example</vt:lpstr>
      <vt:lpstr>Explanation</vt:lpstr>
      <vt:lpstr>Demo</vt:lpstr>
      <vt:lpstr>Explanation</vt:lpstr>
      <vt:lpstr>Technology landscape at work</vt:lpstr>
      <vt:lpstr>At the office - Elements</vt:lpstr>
      <vt:lpstr>At the office - Threats</vt:lpstr>
      <vt:lpstr>At the office - Example</vt:lpstr>
      <vt:lpstr>At the office - Example</vt:lpstr>
      <vt:lpstr>At the office - Example</vt:lpstr>
      <vt:lpstr>Explanation</vt:lpstr>
      <vt:lpstr>Demo</vt:lpstr>
      <vt:lpstr>Explanation</vt:lpstr>
      <vt:lpstr>Recommendations</vt:lpstr>
      <vt:lpstr> Reducing the risks</vt:lpstr>
      <vt:lpstr>Once compromised</vt:lpstr>
      <vt:lpstr>Changing industries</vt:lpstr>
      <vt:lpstr>Thank you very much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Fiction Becomes Reality: Emerging Threats in our Connected World</dc:title>
  <dc:creator>Shkatov, Mickey</dc:creator>
  <cp:keywords>CTPClassification=CTP_PUBLIC:VisualMarkings=</cp:keywords>
  <cp:lastModifiedBy>Shkatov, Mickey</cp:lastModifiedBy>
  <cp:revision>94</cp:revision>
  <dcterms:created xsi:type="dcterms:W3CDTF">2016-09-18T03:34:58Z</dcterms:created>
  <dcterms:modified xsi:type="dcterms:W3CDTF">2016-09-23T00:39:33Z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99182644-1d74-4050-b3e6-5007b34723dc</vt:lpwstr>
  </property>
  <property fmtid="{D5CDD505-2E9C-101B-9397-08002B2CF9AE}" pid="3" name="CTP_TimeStamp">
    <vt:lpwstr>2016-09-22 17:37:44Z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CTP_PUBLIC</vt:lpwstr>
  </property>
</Properties>
</file>